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9"/>
  </p:notesMasterIdLst>
  <p:sldIdLst>
    <p:sldId id="256" r:id="rId2"/>
    <p:sldId id="258" r:id="rId3"/>
    <p:sldId id="260" r:id="rId4"/>
    <p:sldId id="296" r:id="rId5"/>
    <p:sldId id="297" r:id="rId6"/>
    <p:sldId id="298" r:id="rId7"/>
    <p:sldId id="259" r:id="rId8"/>
    <p:sldId id="299" r:id="rId9"/>
    <p:sldId id="300" r:id="rId10"/>
    <p:sldId id="301" r:id="rId11"/>
    <p:sldId id="303" r:id="rId12"/>
    <p:sldId id="310" r:id="rId13"/>
    <p:sldId id="311" r:id="rId14"/>
    <p:sldId id="312" r:id="rId15"/>
    <p:sldId id="307" r:id="rId16"/>
    <p:sldId id="308" r:id="rId17"/>
    <p:sldId id="309" r:id="rId18"/>
  </p:sldIdLst>
  <p:sldSz cx="9144000" cy="5143500" type="screen16x9"/>
  <p:notesSz cx="6858000" cy="9144000"/>
  <p:embeddedFontLst>
    <p:embeddedFont>
      <p:font typeface="Syne" charset="0"/>
      <p:regular r:id="rId20"/>
      <p:bold r:id="rId21"/>
    </p:embeddedFont>
    <p:embeddedFont>
      <p:font typeface="Cambria Math" pitchFamily="18" charset="0"/>
      <p:regular r:id="rId22"/>
    </p:embeddedFont>
    <p:embeddedFont>
      <p:font typeface="Calibri" pitchFamily="34" charset="0"/>
      <p:regular r:id="rId23"/>
      <p:bold r:id="rId24"/>
      <p:italic r:id="rId25"/>
      <p:boldItalic r:id="rId26"/>
    </p:embeddedFont>
    <p:embeddedFont>
      <p:font typeface="DM Sans" charset="0"/>
      <p:regular r:id="rId27"/>
      <p:bold r:id="rId28"/>
      <p:italic r:id="rId29"/>
      <p:boldItalic r:id="rId30"/>
    </p:embeddedFont>
    <p:embeddedFont>
      <p:font typeface="Golos Text SemiBold" charset="0"/>
      <p:regular r:id="rId31"/>
      <p:bold r:id="rId32"/>
    </p:embeddedFont>
    <p:embeddedFont>
      <p:font typeface="Anaheim" charset="0"/>
      <p:regular r:id="rId33"/>
      <p:bold r:id="rId34"/>
    </p:embeddedFont>
    <p:embeddedFont>
      <p:font typeface="Lato"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82AA4FA-199A-4D34-A781-8CCD6ABB8000}">
  <a:tblStyle styleId="{182AA4FA-199A-4D34-A781-8CCD6ABB80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C7A13CE-AF44-4A1D-9824-A20F21895A7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5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5709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4988" y="1167425"/>
            <a:ext cx="7171200" cy="1997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332672"/>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8450" y="-8450"/>
            <a:ext cx="722100" cy="548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 name="Google Shape;12;p2"/>
          <p:cNvSpPr/>
          <p:nvPr/>
        </p:nvSpPr>
        <p:spPr>
          <a:xfrm>
            <a:off x="3397950" y="4837925"/>
            <a:ext cx="23481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 name="Google Shape;13;p2"/>
          <p:cNvSpPr/>
          <p:nvPr/>
        </p:nvSpPr>
        <p:spPr>
          <a:xfrm>
            <a:off x="8755696" y="3058625"/>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4" name="Google Shape;14;p2"/>
          <p:cNvGrpSpPr/>
          <p:nvPr/>
        </p:nvGrpSpPr>
        <p:grpSpPr>
          <a:xfrm>
            <a:off x="0" y="-8450"/>
            <a:ext cx="9162000" cy="5177400"/>
            <a:chOff x="0" y="-8450"/>
            <a:chExt cx="9162000" cy="5177400"/>
          </a:xfrm>
        </p:grpSpPr>
        <p:cxnSp>
          <p:nvCxnSpPr>
            <p:cNvPr id="15" name="Google Shape;15;p2"/>
            <p:cNvCxnSpPr/>
            <p:nvPr/>
          </p:nvCxnSpPr>
          <p:spPr>
            <a:xfrm>
              <a:off x="713600"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8430396"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0" y="539879"/>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0" y="4604000"/>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8437425" y="2537150"/>
              <a:ext cx="709800" cy="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0" y="2537150"/>
              <a:ext cx="701100" cy="0"/>
            </a:xfrm>
            <a:prstGeom prst="straightConnector1">
              <a:avLst/>
            </a:prstGeom>
            <a:noFill/>
            <a:ln w="9525" cap="flat" cmpd="sng">
              <a:solidFill>
                <a:schemeClr val="dk1"/>
              </a:solidFill>
              <a:prstDash val="solid"/>
              <a:round/>
              <a:headEnd type="none" w="med" len="med"/>
              <a:tailEnd type="none" w="med" len="med"/>
            </a:ln>
          </p:spPr>
        </p:cxnSp>
      </p:grpSp>
      <p:sp>
        <p:nvSpPr>
          <p:cNvPr id="21" name="Google Shape;21;p2"/>
          <p:cNvSpPr/>
          <p:nvPr/>
        </p:nvSpPr>
        <p:spPr>
          <a:xfrm>
            <a:off x="-8450" y="4119875"/>
            <a:ext cx="1049100" cy="10236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 name="Google Shape;22;p2"/>
          <p:cNvSpPr/>
          <p:nvPr/>
        </p:nvSpPr>
        <p:spPr>
          <a:xfrm>
            <a:off x="8826925" y="-8450"/>
            <a:ext cx="317100" cy="1649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713225" y="539500"/>
            <a:ext cx="7603500" cy="59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2" name="Google Shape;222;p18"/>
          <p:cNvSpPr txBox="1">
            <a:spLocks noGrp="1"/>
          </p:cNvSpPr>
          <p:nvPr>
            <p:ph type="subTitle" idx="1"/>
          </p:nvPr>
        </p:nvSpPr>
        <p:spPr>
          <a:xfrm>
            <a:off x="4657125" y="1408725"/>
            <a:ext cx="3699300" cy="225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18"/>
          <p:cNvSpPr txBox="1">
            <a:spLocks noGrp="1"/>
          </p:cNvSpPr>
          <p:nvPr>
            <p:ph type="subTitle" idx="2"/>
          </p:nvPr>
        </p:nvSpPr>
        <p:spPr>
          <a:xfrm>
            <a:off x="820600" y="1408725"/>
            <a:ext cx="3699300" cy="225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4" name="Google Shape;224;p18"/>
          <p:cNvGrpSpPr/>
          <p:nvPr/>
        </p:nvGrpSpPr>
        <p:grpSpPr>
          <a:xfrm>
            <a:off x="0" y="-8450"/>
            <a:ext cx="9162000" cy="5177400"/>
            <a:chOff x="0" y="-8450"/>
            <a:chExt cx="9162000" cy="5177400"/>
          </a:xfrm>
        </p:grpSpPr>
        <p:cxnSp>
          <p:nvCxnSpPr>
            <p:cNvPr id="225" name="Google Shape;225;p18"/>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18"/>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228" name="Google Shape;228;p18"/>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grpSp>
        <p:nvGrpSpPr>
          <p:cNvPr id="229" name="Google Shape;229;p18"/>
          <p:cNvGrpSpPr/>
          <p:nvPr/>
        </p:nvGrpSpPr>
        <p:grpSpPr>
          <a:xfrm>
            <a:off x="-218225" y="361775"/>
            <a:ext cx="9380225" cy="4807175"/>
            <a:chOff x="-218225" y="361775"/>
            <a:chExt cx="9380225" cy="4807175"/>
          </a:xfrm>
        </p:grpSpPr>
        <p:sp>
          <p:nvSpPr>
            <p:cNvPr id="230" name="Google Shape;230;p18"/>
            <p:cNvSpPr/>
            <p:nvPr/>
          </p:nvSpPr>
          <p:spPr>
            <a:xfrm>
              <a:off x="8600075" y="361775"/>
              <a:ext cx="561900" cy="719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1" name="Google Shape;231;p18"/>
            <p:cNvSpPr/>
            <p:nvPr/>
          </p:nvSpPr>
          <p:spPr>
            <a:xfrm rot="-5400000">
              <a:off x="8187600" y="4194550"/>
              <a:ext cx="986400" cy="96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2" name="Google Shape;232;p18"/>
            <p:cNvSpPr/>
            <p:nvPr/>
          </p:nvSpPr>
          <p:spPr>
            <a:xfrm>
              <a:off x="-218225" y="3213025"/>
              <a:ext cx="447600" cy="1649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73"/>
        <p:cNvGrpSpPr/>
        <p:nvPr/>
      </p:nvGrpSpPr>
      <p:grpSpPr>
        <a:xfrm>
          <a:off x="0" y="0"/>
          <a:ext cx="0" cy="0"/>
          <a:chOff x="0" y="0"/>
          <a:chExt cx="0" cy="0"/>
        </a:xfrm>
      </p:grpSpPr>
      <p:sp>
        <p:nvSpPr>
          <p:cNvPr id="274" name="Google Shape;274;p21"/>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5" name="Google Shape;275;p21"/>
          <p:cNvSpPr txBox="1">
            <a:spLocks noGrp="1"/>
          </p:cNvSpPr>
          <p:nvPr>
            <p:ph type="subTitle" idx="1"/>
          </p:nvPr>
        </p:nvSpPr>
        <p:spPr>
          <a:xfrm>
            <a:off x="2347900" y="1736225"/>
            <a:ext cx="4448100" cy="116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1"/>
          <p:cNvSpPr txBox="1"/>
          <p:nvPr/>
        </p:nvSpPr>
        <p:spPr>
          <a:xfrm>
            <a:off x="2034750" y="3611950"/>
            <a:ext cx="50745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Syne"/>
                <a:ea typeface="Syne"/>
                <a:cs typeface="Syne"/>
                <a:sym typeface="Syne"/>
              </a:rPr>
              <a:t>CREDITS:</a:t>
            </a:r>
            <a:r>
              <a:rPr lang="en" sz="1200">
                <a:solidFill>
                  <a:schemeClr val="dk1"/>
                </a:solidFill>
                <a:latin typeface="Syne"/>
                <a:ea typeface="Syne"/>
                <a:cs typeface="Syne"/>
                <a:sym typeface="Syne"/>
              </a:rPr>
              <a:t> This presentation template was created by </a:t>
            </a:r>
            <a:r>
              <a:rPr lang="en" sz="1200" b="1" u="sng">
                <a:solidFill>
                  <a:schemeClr val="dk1"/>
                </a:solidFill>
                <a:latin typeface="Syne"/>
                <a:ea typeface="Syne"/>
                <a:cs typeface="Syne"/>
                <a:sym typeface="Syne"/>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Syne"/>
                <a:ea typeface="Syne"/>
                <a:cs typeface="Syne"/>
                <a:sym typeface="Syne"/>
              </a:rPr>
              <a:t>, and includes icons by </a:t>
            </a:r>
            <a:r>
              <a:rPr lang="en" sz="1200" b="1" u="sng">
                <a:solidFill>
                  <a:schemeClr val="dk1"/>
                </a:solidFill>
                <a:latin typeface="Syne"/>
                <a:ea typeface="Syne"/>
                <a:cs typeface="Syne"/>
                <a:sym typeface="Syne"/>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Syne"/>
                <a:ea typeface="Syne"/>
                <a:cs typeface="Syne"/>
                <a:sym typeface="Syne"/>
              </a:rPr>
              <a:t>, and infographics &amp; images by </a:t>
            </a:r>
            <a:r>
              <a:rPr lang="en" sz="1200" b="1" u="sng">
                <a:solidFill>
                  <a:schemeClr val="dk1"/>
                </a:solidFill>
                <a:latin typeface="Syne"/>
                <a:ea typeface="Syne"/>
                <a:cs typeface="Syne"/>
                <a:sym typeface="Syne"/>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u="sng">
                <a:solidFill>
                  <a:schemeClr val="dk1"/>
                </a:solidFill>
                <a:latin typeface="Syne"/>
                <a:ea typeface="Syne"/>
                <a:cs typeface="Syne"/>
                <a:sym typeface="Syne"/>
              </a:rPr>
              <a:t> </a:t>
            </a:r>
            <a:endParaRPr sz="1200" b="1" u="sng">
              <a:solidFill>
                <a:schemeClr val="dk1"/>
              </a:solidFill>
              <a:latin typeface="Syne"/>
              <a:ea typeface="Syne"/>
              <a:cs typeface="Syne"/>
              <a:sym typeface="Syne"/>
            </a:endParaRPr>
          </a:p>
        </p:txBody>
      </p:sp>
      <p:grpSp>
        <p:nvGrpSpPr>
          <p:cNvPr id="277" name="Google Shape;277;p21"/>
          <p:cNvGrpSpPr/>
          <p:nvPr/>
        </p:nvGrpSpPr>
        <p:grpSpPr>
          <a:xfrm>
            <a:off x="0" y="-8450"/>
            <a:ext cx="9162000" cy="5177400"/>
            <a:chOff x="0" y="-8450"/>
            <a:chExt cx="9162000" cy="5177400"/>
          </a:xfrm>
        </p:grpSpPr>
        <p:cxnSp>
          <p:nvCxnSpPr>
            <p:cNvPr id="278" name="Google Shape;278;p21"/>
            <p:cNvCxnSpPr/>
            <p:nvPr/>
          </p:nvCxnSpPr>
          <p:spPr>
            <a:xfrm>
              <a:off x="713600"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21"/>
            <p:cNvCxnSpPr/>
            <p:nvPr/>
          </p:nvCxnSpPr>
          <p:spPr>
            <a:xfrm>
              <a:off x="8430396"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21"/>
            <p:cNvCxnSpPr/>
            <p:nvPr/>
          </p:nvCxnSpPr>
          <p:spPr>
            <a:xfrm>
              <a:off x="0" y="539879"/>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281" name="Google Shape;281;p21"/>
            <p:cNvCxnSpPr/>
            <p:nvPr/>
          </p:nvCxnSpPr>
          <p:spPr>
            <a:xfrm>
              <a:off x="0" y="4604000"/>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282" name="Google Shape;282;p21"/>
            <p:cNvCxnSpPr/>
            <p:nvPr/>
          </p:nvCxnSpPr>
          <p:spPr>
            <a:xfrm>
              <a:off x="8437425" y="2537150"/>
              <a:ext cx="709800" cy="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1"/>
            <p:cNvCxnSpPr/>
            <p:nvPr/>
          </p:nvCxnSpPr>
          <p:spPr>
            <a:xfrm>
              <a:off x="0" y="2537150"/>
              <a:ext cx="701100" cy="0"/>
            </a:xfrm>
            <a:prstGeom prst="straightConnector1">
              <a:avLst/>
            </a:prstGeom>
            <a:noFill/>
            <a:ln w="9525" cap="flat" cmpd="sng">
              <a:solidFill>
                <a:schemeClr val="dk1"/>
              </a:solidFill>
              <a:prstDash val="solid"/>
              <a:round/>
              <a:headEnd type="none" w="med" len="med"/>
              <a:tailEnd type="none" w="med" len="med"/>
            </a:ln>
          </p:spPr>
        </p:cxnSp>
      </p:grpSp>
      <p:grpSp>
        <p:nvGrpSpPr>
          <p:cNvPr id="284" name="Google Shape;284;p21"/>
          <p:cNvGrpSpPr/>
          <p:nvPr/>
        </p:nvGrpSpPr>
        <p:grpSpPr>
          <a:xfrm>
            <a:off x="0" y="-425125"/>
            <a:ext cx="9152875" cy="5577525"/>
            <a:chOff x="0" y="-425125"/>
            <a:chExt cx="9152875" cy="5577525"/>
          </a:xfrm>
        </p:grpSpPr>
        <p:sp>
          <p:nvSpPr>
            <p:cNvPr id="285" name="Google Shape;285;p21"/>
            <p:cNvSpPr/>
            <p:nvPr/>
          </p:nvSpPr>
          <p:spPr>
            <a:xfrm>
              <a:off x="8430775" y="4604000"/>
              <a:ext cx="722100" cy="548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6" name="Google Shape;286;p21"/>
            <p:cNvSpPr/>
            <p:nvPr/>
          </p:nvSpPr>
          <p:spPr>
            <a:xfrm>
              <a:off x="3397950" y="4837925"/>
              <a:ext cx="23481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7" name="Google Shape;287;p21"/>
            <p:cNvSpPr/>
            <p:nvPr/>
          </p:nvSpPr>
          <p:spPr>
            <a:xfrm rot="10800000">
              <a:off x="8094900" y="0"/>
              <a:ext cx="1049100" cy="1023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8" name="Google Shape;288;p21"/>
            <p:cNvSpPr/>
            <p:nvPr/>
          </p:nvSpPr>
          <p:spPr>
            <a:xfrm>
              <a:off x="1095996" y="-425125"/>
              <a:ext cx="871500" cy="87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9" name="Google Shape;289;p21"/>
            <p:cNvSpPr/>
            <p:nvPr/>
          </p:nvSpPr>
          <p:spPr>
            <a:xfrm>
              <a:off x="0" y="1746900"/>
              <a:ext cx="317100" cy="1649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0"/>
        <p:cNvGrpSpPr/>
        <p:nvPr/>
      </p:nvGrpSpPr>
      <p:grpSpPr>
        <a:xfrm>
          <a:off x="0" y="0"/>
          <a:ext cx="0" cy="0"/>
          <a:chOff x="0" y="0"/>
          <a:chExt cx="0" cy="0"/>
        </a:xfrm>
      </p:grpSpPr>
      <p:grpSp>
        <p:nvGrpSpPr>
          <p:cNvPr id="291" name="Google Shape;291;p22"/>
          <p:cNvGrpSpPr/>
          <p:nvPr/>
        </p:nvGrpSpPr>
        <p:grpSpPr>
          <a:xfrm>
            <a:off x="0" y="-8450"/>
            <a:ext cx="9162000" cy="5177400"/>
            <a:chOff x="0" y="-8450"/>
            <a:chExt cx="9162000" cy="5177400"/>
          </a:xfrm>
        </p:grpSpPr>
        <p:cxnSp>
          <p:nvCxnSpPr>
            <p:cNvPr id="292" name="Google Shape;292;p22"/>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93" name="Google Shape;293;p22"/>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94" name="Google Shape;294;p22"/>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295" name="Google Shape;295;p22"/>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grpSp>
        <p:nvGrpSpPr>
          <p:cNvPr id="296" name="Google Shape;296;p22"/>
          <p:cNvGrpSpPr/>
          <p:nvPr/>
        </p:nvGrpSpPr>
        <p:grpSpPr>
          <a:xfrm>
            <a:off x="0" y="-155050"/>
            <a:ext cx="9144075" cy="5890700"/>
            <a:chOff x="0" y="-155050"/>
            <a:chExt cx="9144075" cy="5890700"/>
          </a:xfrm>
        </p:grpSpPr>
        <p:grpSp>
          <p:nvGrpSpPr>
            <p:cNvPr id="297" name="Google Shape;297;p22"/>
            <p:cNvGrpSpPr/>
            <p:nvPr/>
          </p:nvGrpSpPr>
          <p:grpSpPr>
            <a:xfrm>
              <a:off x="1229096" y="-155050"/>
              <a:ext cx="7914979" cy="5890700"/>
              <a:chOff x="1229096" y="-155050"/>
              <a:chExt cx="7914979" cy="5890700"/>
            </a:xfrm>
          </p:grpSpPr>
          <p:sp>
            <p:nvSpPr>
              <p:cNvPr id="298" name="Google Shape;298;p22"/>
              <p:cNvSpPr/>
              <p:nvPr/>
            </p:nvSpPr>
            <p:spPr>
              <a:xfrm>
                <a:off x="8598075" y="4785000"/>
                <a:ext cx="546000" cy="358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9" name="Google Shape;299;p22"/>
              <p:cNvSpPr/>
              <p:nvPr/>
            </p:nvSpPr>
            <p:spPr>
              <a:xfrm>
                <a:off x="5604325" y="-155050"/>
                <a:ext cx="23481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0" name="Google Shape;300;p22"/>
              <p:cNvSpPr/>
              <p:nvPr/>
            </p:nvSpPr>
            <p:spPr>
              <a:xfrm>
                <a:off x="1229096" y="4864150"/>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301" name="Google Shape;301;p22"/>
            <p:cNvSpPr/>
            <p:nvPr/>
          </p:nvSpPr>
          <p:spPr>
            <a:xfrm rot="5400000">
              <a:off x="-12000" y="3550"/>
              <a:ext cx="986400" cy="96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2"/>
        <p:cNvGrpSpPr/>
        <p:nvPr/>
      </p:nvGrpSpPr>
      <p:grpSpPr>
        <a:xfrm>
          <a:off x="0" y="0"/>
          <a:ext cx="0" cy="0"/>
          <a:chOff x="0" y="0"/>
          <a:chExt cx="0" cy="0"/>
        </a:xfrm>
      </p:grpSpPr>
      <p:grpSp>
        <p:nvGrpSpPr>
          <p:cNvPr id="303" name="Google Shape;303;p23"/>
          <p:cNvGrpSpPr/>
          <p:nvPr/>
        </p:nvGrpSpPr>
        <p:grpSpPr>
          <a:xfrm>
            <a:off x="0" y="-8450"/>
            <a:ext cx="9162000" cy="5177400"/>
            <a:chOff x="0" y="-8450"/>
            <a:chExt cx="9162000" cy="5177400"/>
          </a:xfrm>
        </p:grpSpPr>
        <p:cxnSp>
          <p:nvCxnSpPr>
            <p:cNvPr id="304" name="Google Shape;304;p23"/>
            <p:cNvCxnSpPr/>
            <p:nvPr/>
          </p:nvCxnSpPr>
          <p:spPr>
            <a:xfrm>
              <a:off x="713600"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305" name="Google Shape;305;p23"/>
            <p:cNvCxnSpPr/>
            <p:nvPr/>
          </p:nvCxnSpPr>
          <p:spPr>
            <a:xfrm>
              <a:off x="8430396"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306" name="Google Shape;306;p23"/>
            <p:cNvCxnSpPr/>
            <p:nvPr/>
          </p:nvCxnSpPr>
          <p:spPr>
            <a:xfrm>
              <a:off x="0" y="539879"/>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23"/>
            <p:cNvCxnSpPr/>
            <p:nvPr/>
          </p:nvCxnSpPr>
          <p:spPr>
            <a:xfrm>
              <a:off x="0" y="4604000"/>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23"/>
            <p:cNvCxnSpPr/>
            <p:nvPr/>
          </p:nvCxnSpPr>
          <p:spPr>
            <a:xfrm>
              <a:off x="8437425" y="2537150"/>
              <a:ext cx="7098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3"/>
            <p:cNvCxnSpPr/>
            <p:nvPr/>
          </p:nvCxnSpPr>
          <p:spPr>
            <a:xfrm>
              <a:off x="0" y="2537150"/>
              <a:ext cx="701100" cy="0"/>
            </a:xfrm>
            <a:prstGeom prst="straightConnector1">
              <a:avLst/>
            </a:prstGeom>
            <a:noFill/>
            <a:ln w="9525" cap="flat" cmpd="sng">
              <a:solidFill>
                <a:schemeClr val="dk1"/>
              </a:solidFill>
              <a:prstDash val="solid"/>
              <a:round/>
              <a:headEnd type="none" w="med" len="med"/>
              <a:tailEnd type="none" w="med" len="med"/>
            </a:ln>
          </p:spPr>
        </p:cxnSp>
      </p:grpSp>
      <p:grpSp>
        <p:nvGrpSpPr>
          <p:cNvPr id="310" name="Google Shape;310;p23"/>
          <p:cNvGrpSpPr/>
          <p:nvPr/>
        </p:nvGrpSpPr>
        <p:grpSpPr>
          <a:xfrm>
            <a:off x="-8875" y="-425125"/>
            <a:ext cx="9170875" cy="6043525"/>
            <a:chOff x="-8875" y="-425125"/>
            <a:chExt cx="9170875" cy="6043525"/>
          </a:xfrm>
        </p:grpSpPr>
        <p:grpSp>
          <p:nvGrpSpPr>
            <p:cNvPr id="311" name="Google Shape;311;p23"/>
            <p:cNvGrpSpPr/>
            <p:nvPr/>
          </p:nvGrpSpPr>
          <p:grpSpPr>
            <a:xfrm>
              <a:off x="-8875" y="-425125"/>
              <a:ext cx="9170875" cy="4518675"/>
              <a:chOff x="-8875" y="-425125"/>
              <a:chExt cx="9170875" cy="4518675"/>
            </a:xfrm>
          </p:grpSpPr>
          <p:sp>
            <p:nvSpPr>
              <p:cNvPr id="312" name="Google Shape;312;p23"/>
              <p:cNvSpPr/>
              <p:nvPr/>
            </p:nvSpPr>
            <p:spPr>
              <a:xfrm rot="5400000">
                <a:off x="7835250" y="2766800"/>
                <a:ext cx="2348100" cy="305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3" name="Google Shape;313;p23"/>
              <p:cNvSpPr/>
              <p:nvPr/>
            </p:nvSpPr>
            <p:spPr>
              <a:xfrm>
                <a:off x="6290446" y="-425125"/>
                <a:ext cx="871500" cy="87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4" name="Google Shape;314;p23"/>
              <p:cNvSpPr/>
              <p:nvPr/>
            </p:nvSpPr>
            <p:spPr>
              <a:xfrm>
                <a:off x="-8875" y="0"/>
                <a:ext cx="7221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315" name="Google Shape;315;p23"/>
            <p:cNvSpPr/>
            <p:nvPr/>
          </p:nvSpPr>
          <p:spPr>
            <a:xfrm>
              <a:off x="-8875" y="4145350"/>
              <a:ext cx="1049100" cy="10236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6" name="Google Shape;316;p23"/>
            <p:cNvSpPr/>
            <p:nvPr/>
          </p:nvSpPr>
          <p:spPr>
            <a:xfrm>
              <a:off x="6423346" y="4746900"/>
              <a:ext cx="871500" cy="87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7"/>
        <p:cNvGrpSpPr/>
        <p:nvPr/>
      </p:nvGrpSpPr>
      <p:grpSpPr>
        <a:xfrm>
          <a:off x="0" y="0"/>
          <a:ext cx="0" cy="0"/>
          <a:chOff x="0" y="0"/>
          <a:chExt cx="0" cy="0"/>
        </a:xfrm>
      </p:grpSpPr>
      <p:sp>
        <p:nvSpPr>
          <p:cNvPr id="128" name="Google Shape;128;p11"/>
          <p:cNvSpPr txBox="1">
            <a:spLocks noGrp="1"/>
          </p:cNvSpPr>
          <p:nvPr>
            <p:ph type="title" hasCustomPrompt="1"/>
          </p:nvPr>
        </p:nvSpPr>
        <p:spPr>
          <a:xfrm>
            <a:off x="2331900" y="1706575"/>
            <a:ext cx="4480500" cy="1067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9" name="Google Shape;129;p11"/>
          <p:cNvSpPr txBox="1">
            <a:spLocks noGrp="1"/>
          </p:cNvSpPr>
          <p:nvPr>
            <p:ph type="subTitle" idx="1"/>
          </p:nvPr>
        </p:nvSpPr>
        <p:spPr>
          <a:xfrm>
            <a:off x="2331750" y="2774100"/>
            <a:ext cx="4480500" cy="70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30" name="Google Shape;130;p11"/>
          <p:cNvCxnSpPr/>
          <p:nvPr/>
        </p:nvCxnSpPr>
        <p:spPr>
          <a:xfrm>
            <a:off x="713600"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31" name="Google Shape;131;p11"/>
          <p:cNvCxnSpPr/>
          <p:nvPr/>
        </p:nvCxnSpPr>
        <p:spPr>
          <a:xfrm>
            <a:off x="8430396"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32" name="Google Shape;132;p11"/>
          <p:cNvCxnSpPr/>
          <p:nvPr/>
        </p:nvCxnSpPr>
        <p:spPr>
          <a:xfrm>
            <a:off x="0" y="539879"/>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33" name="Google Shape;133;p11"/>
          <p:cNvCxnSpPr/>
          <p:nvPr/>
        </p:nvCxnSpPr>
        <p:spPr>
          <a:xfrm>
            <a:off x="0" y="4604000"/>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11"/>
          <p:cNvCxnSpPr/>
          <p:nvPr/>
        </p:nvCxnSpPr>
        <p:spPr>
          <a:xfrm>
            <a:off x="8437425" y="2537150"/>
            <a:ext cx="709800" cy="0"/>
          </a:xfrm>
          <a:prstGeom prst="straightConnector1">
            <a:avLst/>
          </a:prstGeom>
          <a:noFill/>
          <a:ln w="9525" cap="flat" cmpd="sng">
            <a:solidFill>
              <a:schemeClr val="dk1"/>
            </a:solidFill>
            <a:prstDash val="solid"/>
            <a:round/>
            <a:headEnd type="none" w="med" len="med"/>
            <a:tailEnd type="none" w="med" len="med"/>
          </a:ln>
        </p:spPr>
      </p:cxnSp>
      <p:cxnSp>
        <p:nvCxnSpPr>
          <p:cNvPr id="135" name="Google Shape;135;p11"/>
          <p:cNvCxnSpPr/>
          <p:nvPr/>
        </p:nvCxnSpPr>
        <p:spPr>
          <a:xfrm>
            <a:off x="0" y="2537150"/>
            <a:ext cx="701100" cy="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11"/>
          <p:cNvGrpSpPr/>
          <p:nvPr/>
        </p:nvGrpSpPr>
        <p:grpSpPr>
          <a:xfrm>
            <a:off x="-491650" y="-8450"/>
            <a:ext cx="9635646" cy="5628150"/>
            <a:chOff x="-491650" y="-8450"/>
            <a:chExt cx="9635646" cy="5628150"/>
          </a:xfrm>
        </p:grpSpPr>
        <p:sp>
          <p:nvSpPr>
            <p:cNvPr id="137" name="Google Shape;137;p11"/>
            <p:cNvSpPr/>
            <p:nvPr/>
          </p:nvSpPr>
          <p:spPr>
            <a:xfrm rot="10800000">
              <a:off x="8421896" y="4595075"/>
              <a:ext cx="722100" cy="548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8" name="Google Shape;138;p11"/>
            <p:cNvSpPr/>
            <p:nvPr/>
          </p:nvSpPr>
          <p:spPr>
            <a:xfrm rot="10800000">
              <a:off x="3389496" y="-8300"/>
              <a:ext cx="2348100" cy="305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9" name="Google Shape;139;p11"/>
            <p:cNvSpPr/>
            <p:nvPr/>
          </p:nvSpPr>
          <p:spPr>
            <a:xfrm rot="10800000">
              <a:off x="8094896" y="-8450"/>
              <a:ext cx="1049100" cy="1023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11"/>
            <p:cNvSpPr/>
            <p:nvPr/>
          </p:nvSpPr>
          <p:spPr>
            <a:xfrm rot="10800000">
              <a:off x="-491650" y="1204900"/>
              <a:ext cx="871500" cy="87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1"/>
            <p:cNvSpPr/>
            <p:nvPr/>
          </p:nvSpPr>
          <p:spPr>
            <a:xfrm rot="10800000">
              <a:off x="-8479" y="3493775"/>
              <a:ext cx="317100" cy="1649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2" name="Google Shape;142;p11"/>
            <p:cNvSpPr/>
            <p:nvPr/>
          </p:nvSpPr>
          <p:spPr>
            <a:xfrm rot="10800000">
              <a:off x="1460250" y="4748200"/>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extLst>
      <p:ext uri="{BB962C8B-B14F-4D97-AF65-F5344CB8AC3E}">
        <p14:creationId xmlns:p14="http://schemas.microsoft.com/office/powerpoint/2010/main" val="148026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291500" y="2487900"/>
            <a:ext cx="62178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1291500" y="1621250"/>
            <a:ext cx="16521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a:spLocks noGrp="1"/>
          </p:cNvSpPr>
          <p:nvPr>
            <p:ph type="subTitle" idx="1"/>
          </p:nvPr>
        </p:nvSpPr>
        <p:spPr>
          <a:xfrm>
            <a:off x="1291500" y="3403800"/>
            <a:ext cx="3500400" cy="65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 name="Google Shape;27;p3"/>
          <p:cNvGrpSpPr/>
          <p:nvPr/>
        </p:nvGrpSpPr>
        <p:grpSpPr>
          <a:xfrm>
            <a:off x="0" y="-8450"/>
            <a:ext cx="9162000" cy="5177400"/>
            <a:chOff x="0" y="-8450"/>
            <a:chExt cx="9162000" cy="5177400"/>
          </a:xfrm>
        </p:grpSpPr>
        <p:cxnSp>
          <p:nvCxnSpPr>
            <p:cNvPr id="28" name="Google Shape;28;p3"/>
            <p:cNvCxnSpPr/>
            <p:nvPr/>
          </p:nvCxnSpPr>
          <p:spPr>
            <a:xfrm>
              <a:off x="713600"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3"/>
            <p:cNvCxnSpPr/>
            <p:nvPr/>
          </p:nvCxnSpPr>
          <p:spPr>
            <a:xfrm>
              <a:off x="8430396"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3"/>
            <p:cNvCxnSpPr/>
            <p:nvPr/>
          </p:nvCxnSpPr>
          <p:spPr>
            <a:xfrm>
              <a:off x="0" y="539879"/>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31;p3"/>
            <p:cNvCxnSpPr/>
            <p:nvPr/>
          </p:nvCxnSpPr>
          <p:spPr>
            <a:xfrm>
              <a:off x="0" y="4604000"/>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3"/>
            <p:cNvCxnSpPr/>
            <p:nvPr/>
          </p:nvCxnSpPr>
          <p:spPr>
            <a:xfrm>
              <a:off x="8437425" y="2537150"/>
              <a:ext cx="709800" cy="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3"/>
            <p:cNvCxnSpPr/>
            <p:nvPr/>
          </p:nvCxnSpPr>
          <p:spPr>
            <a:xfrm>
              <a:off x="0" y="2537150"/>
              <a:ext cx="701100" cy="0"/>
            </a:xfrm>
            <a:prstGeom prst="straightConnector1">
              <a:avLst/>
            </a:prstGeom>
            <a:noFill/>
            <a:ln w="9525" cap="flat" cmpd="sng">
              <a:solidFill>
                <a:schemeClr val="dk1"/>
              </a:solidFill>
              <a:prstDash val="solid"/>
              <a:round/>
              <a:headEnd type="none" w="med" len="med"/>
              <a:tailEnd type="none" w="med" len="med"/>
            </a:ln>
          </p:spPr>
        </p:cxnSp>
      </p:grpSp>
      <p:grpSp>
        <p:nvGrpSpPr>
          <p:cNvPr id="34" name="Google Shape;34;p3"/>
          <p:cNvGrpSpPr/>
          <p:nvPr/>
        </p:nvGrpSpPr>
        <p:grpSpPr>
          <a:xfrm>
            <a:off x="-431750" y="-417000"/>
            <a:ext cx="9581625" cy="5560400"/>
            <a:chOff x="-431750" y="-417000"/>
            <a:chExt cx="9581625" cy="5560400"/>
          </a:xfrm>
        </p:grpSpPr>
        <p:sp>
          <p:nvSpPr>
            <p:cNvPr id="35" name="Google Shape;35;p3"/>
            <p:cNvSpPr/>
            <p:nvPr/>
          </p:nvSpPr>
          <p:spPr>
            <a:xfrm>
              <a:off x="8440075" y="4604000"/>
              <a:ext cx="709800" cy="539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 name="Google Shape;36;p3"/>
            <p:cNvSpPr/>
            <p:nvPr/>
          </p:nvSpPr>
          <p:spPr>
            <a:xfrm>
              <a:off x="-431750" y="3403800"/>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 name="Google Shape;37;p3"/>
            <p:cNvSpPr/>
            <p:nvPr/>
          </p:nvSpPr>
          <p:spPr>
            <a:xfrm>
              <a:off x="5824425" y="-417000"/>
              <a:ext cx="871500" cy="87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 name="Google Shape;38;p3"/>
            <p:cNvSpPr/>
            <p:nvPr/>
          </p:nvSpPr>
          <p:spPr>
            <a:xfrm>
              <a:off x="8696575" y="1561025"/>
              <a:ext cx="447600" cy="1649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 name="Google Shape;39;p3"/>
            <p:cNvSpPr/>
            <p:nvPr/>
          </p:nvSpPr>
          <p:spPr>
            <a:xfrm rot="5400000">
              <a:off x="-12750" y="4300"/>
              <a:ext cx="1049100" cy="1023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0" y="-8450"/>
            <a:ext cx="9162000" cy="5177400"/>
            <a:chOff x="0" y="-8450"/>
            <a:chExt cx="9162000" cy="5177400"/>
          </a:xfrm>
        </p:grpSpPr>
        <p:cxnSp>
          <p:nvCxnSpPr>
            <p:cNvPr id="54" name="Google Shape;54;p5"/>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5"/>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5"/>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57" name="Google Shape;57;p5"/>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sp>
        <p:nvSpPr>
          <p:cNvPr id="58" name="Google Shape;58;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5055284"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0" name="Google Shape;60;p5"/>
          <p:cNvSpPr txBox="1">
            <a:spLocks noGrp="1"/>
          </p:cNvSpPr>
          <p:nvPr>
            <p:ph type="subTitle" idx="2"/>
          </p:nvPr>
        </p:nvSpPr>
        <p:spPr>
          <a:xfrm>
            <a:off x="1583300"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2" name="Google Shape;62;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3" name="Google Shape;63;p5"/>
          <p:cNvGrpSpPr/>
          <p:nvPr/>
        </p:nvGrpSpPr>
        <p:grpSpPr>
          <a:xfrm>
            <a:off x="0" y="8"/>
            <a:ext cx="9667350" cy="5143492"/>
            <a:chOff x="0" y="8"/>
            <a:chExt cx="9667350" cy="5143492"/>
          </a:xfrm>
        </p:grpSpPr>
        <p:sp>
          <p:nvSpPr>
            <p:cNvPr id="64" name="Google Shape;64;p5"/>
            <p:cNvSpPr/>
            <p:nvPr/>
          </p:nvSpPr>
          <p:spPr>
            <a:xfrm>
              <a:off x="8795850" y="3695225"/>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 name="Google Shape;65;p5"/>
            <p:cNvSpPr/>
            <p:nvPr/>
          </p:nvSpPr>
          <p:spPr>
            <a:xfrm>
              <a:off x="0" y="4204500"/>
              <a:ext cx="962400" cy="93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 name="Google Shape;66;p5"/>
            <p:cNvSpPr/>
            <p:nvPr/>
          </p:nvSpPr>
          <p:spPr>
            <a:xfrm rot="5400000">
              <a:off x="7852950" y="1039058"/>
              <a:ext cx="2348100" cy="270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grpSp>
        <p:nvGrpSpPr>
          <p:cNvPr id="68" name="Google Shape;68;p6"/>
          <p:cNvGrpSpPr/>
          <p:nvPr/>
        </p:nvGrpSpPr>
        <p:grpSpPr>
          <a:xfrm>
            <a:off x="0" y="-8450"/>
            <a:ext cx="9162000" cy="5177400"/>
            <a:chOff x="0" y="-8450"/>
            <a:chExt cx="9162000" cy="5177400"/>
          </a:xfrm>
        </p:grpSpPr>
        <p:cxnSp>
          <p:nvCxnSpPr>
            <p:cNvPr id="69" name="Google Shape;69;p6"/>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70" name="Google Shape;70;p6"/>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sp>
        <p:nvSpPr>
          <p:cNvPr id="73" name="Google Shape;73;p6"/>
          <p:cNvSpPr txBox="1">
            <a:spLocks noGrp="1"/>
          </p:cNvSpPr>
          <p:nvPr>
            <p:ph type="title"/>
          </p:nvPr>
        </p:nvSpPr>
        <p:spPr>
          <a:xfrm>
            <a:off x="720000" y="539500"/>
            <a:ext cx="7704000" cy="59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4" name="Google Shape;74;p6"/>
          <p:cNvGrpSpPr/>
          <p:nvPr/>
        </p:nvGrpSpPr>
        <p:grpSpPr>
          <a:xfrm>
            <a:off x="0" y="0"/>
            <a:ext cx="9232500" cy="5143725"/>
            <a:chOff x="0" y="0"/>
            <a:chExt cx="9232500" cy="5143725"/>
          </a:xfrm>
        </p:grpSpPr>
        <p:sp>
          <p:nvSpPr>
            <p:cNvPr id="75" name="Google Shape;75;p6"/>
            <p:cNvSpPr/>
            <p:nvPr/>
          </p:nvSpPr>
          <p:spPr>
            <a:xfrm>
              <a:off x="0" y="4786425"/>
              <a:ext cx="540900" cy="357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 name="Google Shape;76;p6"/>
            <p:cNvSpPr/>
            <p:nvPr/>
          </p:nvSpPr>
          <p:spPr>
            <a:xfrm rot="10800000">
              <a:off x="8107650" y="0"/>
              <a:ext cx="1049100" cy="1023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 name="Google Shape;77;p6"/>
            <p:cNvSpPr/>
            <p:nvPr/>
          </p:nvSpPr>
          <p:spPr>
            <a:xfrm>
              <a:off x="8915400" y="2813700"/>
              <a:ext cx="317100" cy="1649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7"/>
        <p:cNvGrpSpPr/>
        <p:nvPr/>
      </p:nvGrpSpPr>
      <p:grpSpPr>
        <a:xfrm>
          <a:off x="0" y="0"/>
          <a:ext cx="0" cy="0"/>
          <a:chOff x="0" y="0"/>
          <a:chExt cx="0" cy="0"/>
        </a:xfrm>
      </p:grpSpPr>
      <p:grpSp>
        <p:nvGrpSpPr>
          <p:cNvPr id="108" name="Google Shape;108;p9"/>
          <p:cNvGrpSpPr/>
          <p:nvPr/>
        </p:nvGrpSpPr>
        <p:grpSpPr>
          <a:xfrm>
            <a:off x="0" y="-8450"/>
            <a:ext cx="9162000" cy="5177400"/>
            <a:chOff x="0" y="-8450"/>
            <a:chExt cx="9162000" cy="5177400"/>
          </a:xfrm>
        </p:grpSpPr>
        <p:cxnSp>
          <p:nvCxnSpPr>
            <p:cNvPr id="109" name="Google Shape;109;p9"/>
            <p:cNvCxnSpPr/>
            <p:nvPr/>
          </p:nvCxnSpPr>
          <p:spPr>
            <a:xfrm>
              <a:off x="713600"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10" name="Google Shape;110;p9"/>
            <p:cNvCxnSpPr/>
            <p:nvPr/>
          </p:nvCxnSpPr>
          <p:spPr>
            <a:xfrm>
              <a:off x="8430396"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11" name="Google Shape;111;p9"/>
            <p:cNvCxnSpPr/>
            <p:nvPr/>
          </p:nvCxnSpPr>
          <p:spPr>
            <a:xfrm>
              <a:off x="0" y="539879"/>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12" name="Google Shape;112;p9"/>
            <p:cNvCxnSpPr/>
            <p:nvPr/>
          </p:nvCxnSpPr>
          <p:spPr>
            <a:xfrm>
              <a:off x="0" y="4604000"/>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13" name="Google Shape;113;p9"/>
            <p:cNvCxnSpPr/>
            <p:nvPr/>
          </p:nvCxnSpPr>
          <p:spPr>
            <a:xfrm>
              <a:off x="8437425" y="2537150"/>
              <a:ext cx="709800" cy="0"/>
            </a:xfrm>
            <a:prstGeom prst="straightConnector1">
              <a:avLst/>
            </a:prstGeom>
            <a:noFill/>
            <a:ln w="9525" cap="flat" cmpd="sng">
              <a:solidFill>
                <a:schemeClr val="dk1"/>
              </a:solidFill>
              <a:prstDash val="solid"/>
              <a:round/>
              <a:headEnd type="none" w="med" len="med"/>
              <a:tailEnd type="none" w="med" len="med"/>
            </a:ln>
          </p:spPr>
        </p:cxnSp>
        <p:cxnSp>
          <p:nvCxnSpPr>
            <p:cNvPr id="114" name="Google Shape;114;p9"/>
            <p:cNvCxnSpPr/>
            <p:nvPr/>
          </p:nvCxnSpPr>
          <p:spPr>
            <a:xfrm>
              <a:off x="0" y="2537150"/>
              <a:ext cx="701100" cy="0"/>
            </a:xfrm>
            <a:prstGeom prst="straightConnector1">
              <a:avLst/>
            </a:prstGeom>
            <a:noFill/>
            <a:ln w="9525" cap="flat" cmpd="sng">
              <a:solidFill>
                <a:schemeClr val="dk1"/>
              </a:solidFill>
              <a:prstDash val="solid"/>
              <a:round/>
              <a:headEnd type="none" w="med" len="med"/>
              <a:tailEnd type="none" w="med" len="med"/>
            </a:ln>
          </p:spPr>
        </p:cxnSp>
      </p:grpSp>
      <p:sp>
        <p:nvSpPr>
          <p:cNvPr id="115" name="Google Shape;115;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6" name="Google Shape;116;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7" name="Google Shape;117;p9"/>
          <p:cNvGrpSpPr/>
          <p:nvPr/>
        </p:nvGrpSpPr>
        <p:grpSpPr>
          <a:xfrm>
            <a:off x="-404625" y="539500"/>
            <a:ext cx="9986725" cy="4604000"/>
            <a:chOff x="-404625" y="539500"/>
            <a:chExt cx="9986725" cy="4604000"/>
          </a:xfrm>
        </p:grpSpPr>
        <p:grpSp>
          <p:nvGrpSpPr>
            <p:cNvPr id="118" name="Google Shape;118;p9"/>
            <p:cNvGrpSpPr/>
            <p:nvPr/>
          </p:nvGrpSpPr>
          <p:grpSpPr>
            <a:xfrm>
              <a:off x="-404625" y="3152725"/>
              <a:ext cx="9566500" cy="1990675"/>
              <a:chOff x="-404625" y="3152725"/>
              <a:chExt cx="9566500" cy="1990675"/>
            </a:xfrm>
          </p:grpSpPr>
          <p:sp>
            <p:nvSpPr>
              <p:cNvPr id="119" name="Google Shape;119;p9"/>
              <p:cNvSpPr/>
              <p:nvPr/>
            </p:nvSpPr>
            <p:spPr>
              <a:xfrm>
                <a:off x="8430775" y="4604000"/>
                <a:ext cx="731100" cy="53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0" name="Google Shape;120;p9"/>
              <p:cNvSpPr/>
              <p:nvPr/>
            </p:nvSpPr>
            <p:spPr>
              <a:xfrm>
                <a:off x="-404625" y="3152725"/>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21" name="Google Shape;121;p9"/>
            <p:cNvSpPr/>
            <p:nvPr/>
          </p:nvSpPr>
          <p:spPr>
            <a:xfrm rot="5400000">
              <a:off x="-271525" y="811150"/>
              <a:ext cx="1256400" cy="713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2" name="Google Shape;122;p9"/>
            <p:cNvSpPr/>
            <p:nvPr/>
          </p:nvSpPr>
          <p:spPr>
            <a:xfrm>
              <a:off x="3061250" y="4836900"/>
              <a:ext cx="1879800" cy="306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3" name="Google Shape;123;p9"/>
            <p:cNvSpPr/>
            <p:nvPr/>
          </p:nvSpPr>
          <p:spPr>
            <a:xfrm>
              <a:off x="8710600" y="731950"/>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4"/>
        <p:cNvGrpSpPr/>
        <p:nvPr/>
      </p:nvGrpSpPr>
      <p:grpSpPr>
        <a:xfrm>
          <a:off x="0" y="0"/>
          <a:ext cx="0" cy="0"/>
          <a:chOff x="0" y="0"/>
          <a:chExt cx="0" cy="0"/>
        </a:xfrm>
      </p:grpSpPr>
      <p:sp>
        <p:nvSpPr>
          <p:cNvPr id="145" name="Google Shape;145;p13"/>
          <p:cNvSpPr txBox="1">
            <a:spLocks noGrp="1"/>
          </p:cNvSpPr>
          <p:nvPr>
            <p:ph type="title"/>
          </p:nvPr>
        </p:nvSpPr>
        <p:spPr>
          <a:xfrm>
            <a:off x="720000" y="539500"/>
            <a:ext cx="7603500" cy="591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13"/>
          <p:cNvSpPr txBox="1">
            <a:spLocks noGrp="1"/>
          </p:cNvSpPr>
          <p:nvPr>
            <p:ph type="subTitle" idx="1"/>
          </p:nvPr>
        </p:nvSpPr>
        <p:spPr>
          <a:xfrm>
            <a:off x="1507863" y="1938450"/>
            <a:ext cx="29679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3"/>
          <p:cNvSpPr txBox="1">
            <a:spLocks noGrp="1"/>
          </p:cNvSpPr>
          <p:nvPr>
            <p:ph type="subTitle" idx="2"/>
          </p:nvPr>
        </p:nvSpPr>
        <p:spPr>
          <a:xfrm>
            <a:off x="1507863" y="3213150"/>
            <a:ext cx="29679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3"/>
          <p:cNvSpPr txBox="1">
            <a:spLocks noGrp="1"/>
          </p:cNvSpPr>
          <p:nvPr>
            <p:ph type="subTitle" idx="3"/>
          </p:nvPr>
        </p:nvSpPr>
        <p:spPr>
          <a:xfrm>
            <a:off x="5369475" y="1946950"/>
            <a:ext cx="29679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3"/>
          <p:cNvSpPr txBox="1">
            <a:spLocks noGrp="1"/>
          </p:cNvSpPr>
          <p:nvPr>
            <p:ph type="subTitle" idx="4"/>
          </p:nvPr>
        </p:nvSpPr>
        <p:spPr>
          <a:xfrm>
            <a:off x="5369475" y="3221649"/>
            <a:ext cx="29679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3"/>
          <p:cNvSpPr txBox="1">
            <a:spLocks noGrp="1"/>
          </p:cNvSpPr>
          <p:nvPr>
            <p:ph type="title" idx="5" hasCustomPrompt="1"/>
          </p:nvPr>
        </p:nvSpPr>
        <p:spPr>
          <a:xfrm>
            <a:off x="720001" y="1643250"/>
            <a:ext cx="731100" cy="591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1" name="Google Shape;151;p13"/>
          <p:cNvSpPr txBox="1">
            <a:spLocks noGrp="1"/>
          </p:cNvSpPr>
          <p:nvPr>
            <p:ph type="title" idx="6" hasCustomPrompt="1"/>
          </p:nvPr>
        </p:nvSpPr>
        <p:spPr>
          <a:xfrm>
            <a:off x="4555425" y="1651750"/>
            <a:ext cx="731100" cy="591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 name="Google Shape;152;p13"/>
          <p:cNvSpPr txBox="1">
            <a:spLocks noGrp="1"/>
          </p:cNvSpPr>
          <p:nvPr>
            <p:ph type="title" idx="7" hasCustomPrompt="1"/>
          </p:nvPr>
        </p:nvSpPr>
        <p:spPr>
          <a:xfrm>
            <a:off x="720001" y="2917949"/>
            <a:ext cx="731100" cy="591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13"/>
          <p:cNvSpPr txBox="1">
            <a:spLocks noGrp="1"/>
          </p:cNvSpPr>
          <p:nvPr>
            <p:ph type="title" idx="8" hasCustomPrompt="1"/>
          </p:nvPr>
        </p:nvSpPr>
        <p:spPr>
          <a:xfrm>
            <a:off x="4555425" y="2926450"/>
            <a:ext cx="731100" cy="591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13"/>
          <p:cNvSpPr txBox="1">
            <a:spLocks noGrp="1"/>
          </p:cNvSpPr>
          <p:nvPr>
            <p:ph type="subTitle" idx="9"/>
          </p:nvPr>
        </p:nvSpPr>
        <p:spPr>
          <a:xfrm>
            <a:off x="1507862" y="1646850"/>
            <a:ext cx="2967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a:solidFill>
                  <a:schemeClr val="dk1"/>
                </a:solidFill>
                <a:latin typeface="Golos Text SemiBold"/>
                <a:ea typeface="Golos Text SemiBold"/>
                <a:cs typeface="Golos Text SemiBold"/>
                <a:sym typeface="Golos Text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5" name="Google Shape;155;p13"/>
          <p:cNvSpPr txBox="1">
            <a:spLocks noGrp="1"/>
          </p:cNvSpPr>
          <p:nvPr>
            <p:ph type="subTitle" idx="13"/>
          </p:nvPr>
        </p:nvSpPr>
        <p:spPr>
          <a:xfrm>
            <a:off x="1507862" y="2917950"/>
            <a:ext cx="2967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a:solidFill>
                  <a:schemeClr val="dk1"/>
                </a:solidFill>
                <a:latin typeface="Golos Text SemiBold"/>
                <a:ea typeface="Golos Text SemiBold"/>
                <a:cs typeface="Golos Text SemiBold"/>
                <a:sym typeface="Golos Text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6" name="Google Shape;156;p13"/>
          <p:cNvSpPr txBox="1">
            <a:spLocks noGrp="1"/>
          </p:cNvSpPr>
          <p:nvPr>
            <p:ph type="subTitle" idx="14"/>
          </p:nvPr>
        </p:nvSpPr>
        <p:spPr>
          <a:xfrm>
            <a:off x="5369475" y="1651750"/>
            <a:ext cx="2967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a:solidFill>
                  <a:schemeClr val="dk1"/>
                </a:solidFill>
                <a:latin typeface="Golos Text SemiBold"/>
                <a:ea typeface="Golos Text SemiBold"/>
                <a:cs typeface="Golos Text SemiBold"/>
                <a:sym typeface="Golos Text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 name="Google Shape;157;p13"/>
          <p:cNvSpPr txBox="1">
            <a:spLocks noGrp="1"/>
          </p:cNvSpPr>
          <p:nvPr>
            <p:ph type="subTitle" idx="15"/>
          </p:nvPr>
        </p:nvSpPr>
        <p:spPr>
          <a:xfrm>
            <a:off x="5369476" y="2926450"/>
            <a:ext cx="2967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a:solidFill>
                  <a:schemeClr val="dk1"/>
                </a:solidFill>
                <a:latin typeface="Golos Text SemiBold"/>
                <a:ea typeface="Golos Text SemiBold"/>
                <a:cs typeface="Golos Text SemiBold"/>
                <a:sym typeface="Golos Text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58" name="Google Shape;158;p13"/>
          <p:cNvGrpSpPr/>
          <p:nvPr/>
        </p:nvGrpSpPr>
        <p:grpSpPr>
          <a:xfrm>
            <a:off x="-158675" y="1456150"/>
            <a:ext cx="8424100" cy="4318700"/>
            <a:chOff x="-158675" y="1456150"/>
            <a:chExt cx="8424100" cy="4318700"/>
          </a:xfrm>
        </p:grpSpPr>
        <p:sp>
          <p:nvSpPr>
            <p:cNvPr id="159" name="Google Shape;159;p13"/>
            <p:cNvSpPr/>
            <p:nvPr/>
          </p:nvSpPr>
          <p:spPr>
            <a:xfrm>
              <a:off x="7393925" y="4903350"/>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0" name="Google Shape;160;p13"/>
            <p:cNvSpPr/>
            <p:nvPr/>
          </p:nvSpPr>
          <p:spPr>
            <a:xfrm>
              <a:off x="-158675" y="1456150"/>
              <a:ext cx="447600" cy="1649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161" name="Google Shape;161;p13"/>
          <p:cNvGrpSpPr/>
          <p:nvPr/>
        </p:nvGrpSpPr>
        <p:grpSpPr>
          <a:xfrm>
            <a:off x="0" y="-8450"/>
            <a:ext cx="9162000" cy="5177400"/>
            <a:chOff x="0" y="-8450"/>
            <a:chExt cx="9162000" cy="5177400"/>
          </a:xfrm>
        </p:grpSpPr>
        <p:cxnSp>
          <p:nvCxnSpPr>
            <p:cNvPr id="162" name="Google Shape;162;p13"/>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63" name="Google Shape;163;p13"/>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64" name="Google Shape;164;p13"/>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65" name="Google Shape;165;p13"/>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sp>
        <p:nvSpPr>
          <p:cNvPr id="166" name="Google Shape;166;p13"/>
          <p:cNvSpPr/>
          <p:nvPr/>
        </p:nvSpPr>
        <p:spPr>
          <a:xfrm>
            <a:off x="8773300" y="-8450"/>
            <a:ext cx="370800" cy="1649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1"/>
        <p:cNvGrpSpPr/>
        <p:nvPr/>
      </p:nvGrpSpPr>
      <p:grpSpPr>
        <a:xfrm>
          <a:off x="0" y="0"/>
          <a:ext cx="0" cy="0"/>
          <a:chOff x="0" y="0"/>
          <a:chExt cx="0" cy="0"/>
        </a:xfrm>
      </p:grpSpPr>
      <p:grpSp>
        <p:nvGrpSpPr>
          <p:cNvPr id="192" name="Google Shape;192;p16"/>
          <p:cNvGrpSpPr/>
          <p:nvPr/>
        </p:nvGrpSpPr>
        <p:grpSpPr>
          <a:xfrm>
            <a:off x="0" y="-8450"/>
            <a:ext cx="9162000" cy="5177400"/>
            <a:chOff x="0" y="-8450"/>
            <a:chExt cx="9162000" cy="5177400"/>
          </a:xfrm>
        </p:grpSpPr>
        <p:cxnSp>
          <p:nvCxnSpPr>
            <p:cNvPr id="193" name="Google Shape;193;p16"/>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94" name="Google Shape;194;p16"/>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195" name="Google Shape;195;p16"/>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196" name="Google Shape;196;p16"/>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sp>
        <p:nvSpPr>
          <p:cNvPr id="197" name="Google Shape;197;p16"/>
          <p:cNvSpPr txBox="1">
            <a:spLocks noGrp="1"/>
          </p:cNvSpPr>
          <p:nvPr>
            <p:ph type="title"/>
          </p:nvPr>
        </p:nvSpPr>
        <p:spPr>
          <a:xfrm>
            <a:off x="720000" y="539500"/>
            <a:ext cx="7704000" cy="59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8" name="Google Shape;198;p16"/>
          <p:cNvGrpSpPr/>
          <p:nvPr/>
        </p:nvGrpSpPr>
        <p:grpSpPr>
          <a:xfrm>
            <a:off x="960675" y="814900"/>
            <a:ext cx="8686975" cy="4449525"/>
            <a:chOff x="960675" y="814900"/>
            <a:chExt cx="8686975" cy="4449525"/>
          </a:xfrm>
        </p:grpSpPr>
        <p:grpSp>
          <p:nvGrpSpPr>
            <p:cNvPr id="199" name="Google Shape;199;p16"/>
            <p:cNvGrpSpPr/>
            <p:nvPr/>
          </p:nvGrpSpPr>
          <p:grpSpPr>
            <a:xfrm>
              <a:off x="960675" y="814900"/>
              <a:ext cx="8686975" cy="4449525"/>
              <a:chOff x="960675" y="814900"/>
              <a:chExt cx="8686975" cy="4449525"/>
            </a:xfrm>
          </p:grpSpPr>
          <p:sp>
            <p:nvSpPr>
              <p:cNvPr id="200" name="Google Shape;200;p16"/>
              <p:cNvSpPr/>
              <p:nvPr/>
            </p:nvSpPr>
            <p:spPr>
              <a:xfrm rot="-5400000">
                <a:off x="1626975" y="4281025"/>
                <a:ext cx="317100" cy="1649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1" name="Google Shape;201;p16"/>
              <p:cNvSpPr/>
              <p:nvPr/>
            </p:nvSpPr>
            <p:spPr>
              <a:xfrm>
                <a:off x="8776150" y="814900"/>
                <a:ext cx="871500" cy="87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202" name="Google Shape;202;p16"/>
            <p:cNvSpPr/>
            <p:nvPr/>
          </p:nvSpPr>
          <p:spPr>
            <a:xfrm rot="-5400000">
              <a:off x="8187600" y="4194550"/>
              <a:ext cx="986400" cy="96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3"/>
        <p:cNvGrpSpPr/>
        <p:nvPr/>
      </p:nvGrpSpPr>
      <p:grpSpPr>
        <a:xfrm>
          <a:off x="0" y="0"/>
          <a:ext cx="0" cy="0"/>
          <a:chOff x="0" y="0"/>
          <a:chExt cx="0" cy="0"/>
        </a:xfrm>
      </p:grpSpPr>
      <p:grpSp>
        <p:nvGrpSpPr>
          <p:cNvPr id="204" name="Google Shape;204;p17"/>
          <p:cNvGrpSpPr/>
          <p:nvPr/>
        </p:nvGrpSpPr>
        <p:grpSpPr>
          <a:xfrm>
            <a:off x="0" y="-8450"/>
            <a:ext cx="9162000" cy="5177400"/>
            <a:chOff x="0" y="-8450"/>
            <a:chExt cx="9162000" cy="5177400"/>
          </a:xfrm>
        </p:grpSpPr>
        <p:cxnSp>
          <p:nvCxnSpPr>
            <p:cNvPr id="205" name="Google Shape;205;p17"/>
            <p:cNvCxnSpPr/>
            <p:nvPr/>
          </p:nvCxnSpPr>
          <p:spPr>
            <a:xfrm>
              <a:off x="543933"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06" name="Google Shape;206;p17"/>
            <p:cNvCxnSpPr/>
            <p:nvPr/>
          </p:nvCxnSpPr>
          <p:spPr>
            <a:xfrm>
              <a:off x="8600067" y="-8450"/>
              <a:ext cx="0" cy="5177400"/>
            </a:xfrm>
            <a:prstGeom prst="straightConnector1">
              <a:avLst/>
            </a:prstGeom>
            <a:noFill/>
            <a:ln w="9525" cap="flat" cmpd="sng">
              <a:solidFill>
                <a:schemeClr val="dk1"/>
              </a:solidFill>
              <a:prstDash val="solid"/>
              <a:round/>
              <a:headEnd type="none" w="med" len="med"/>
              <a:tailEnd type="none" w="med" len="med"/>
            </a:ln>
          </p:spPr>
        </p:cxnSp>
        <p:cxnSp>
          <p:nvCxnSpPr>
            <p:cNvPr id="207" name="Google Shape;207;p17"/>
            <p:cNvCxnSpPr/>
            <p:nvPr/>
          </p:nvCxnSpPr>
          <p:spPr>
            <a:xfrm>
              <a:off x="0" y="361763"/>
              <a:ext cx="9162000" cy="0"/>
            </a:xfrm>
            <a:prstGeom prst="straightConnector1">
              <a:avLst/>
            </a:prstGeom>
            <a:noFill/>
            <a:ln w="9525" cap="flat" cmpd="sng">
              <a:solidFill>
                <a:schemeClr val="dk1"/>
              </a:solidFill>
              <a:prstDash val="solid"/>
              <a:round/>
              <a:headEnd type="none" w="med" len="med"/>
              <a:tailEnd type="none" w="med" len="med"/>
            </a:ln>
          </p:spPr>
        </p:cxnSp>
        <p:cxnSp>
          <p:nvCxnSpPr>
            <p:cNvPr id="208" name="Google Shape;208;p17"/>
            <p:cNvCxnSpPr/>
            <p:nvPr/>
          </p:nvCxnSpPr>
          <p:spPr>
            <a:xfrm>
              <a:off x="0" y="4781737"/>
              <a:ext cx="9162000" cy="0"/>
            </a:xfrm>
            <a:prstGeom prst="straightConnector1">
              <a:avLst/>
            </a:prstGeom>
            <a:noFill/>
            <a:ln w="9525" cap="flat" cmpd="sng">
              <a:solidFill>
                <a:schemeClr val="dk1"/>
              </a:solidFill>
              <a:prstDash val="solid"/>
              <a:round/>
              <a:headEnd type="none" w="med" len="med"/>
              <a:tailEnd type="none" w="med" len="med"/>
            </a:ln>
          </p:spPr>
        </p:cxnSp>
      </p:grpSp>
      <p:sp>
        <p:nvSpPr>
          <p:cNvPr id="209" name="Google Shape;209;p17"/>
          <p:cNvSpPr txBox="1">
            <a:spLocks noGrp="1"/>
          </p:cNvSpPr>
          <p:nvPr>
            <p:ph type="title"/>
          </p:nvPr>
        </p:nvSpPr>
        <p:spPr>
          <a:xfrm>
            <a:off x="720000" y="539500"/>
            <a:ext cx="7704000" cy="59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0" name="Google Shape;210;p17"/>
          <p:cNvSpPr txBox="1">
            <a:spLocks noGrp="1"/>
          </p:cNvSpPr>
          <p:nvPr>
            <p:ph type="subTitle" idx="1"/>
          </p:nvPr>
        </p:nvSpPr>
        <p:spPr>
          <a:xfrm>
            <a:off x="4971170" y="2291150"/>
            <a:ext cx="3001800" cy="215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17"/>
          <p:cNvSpPr txBox="1">
            <a:spLocks noGrp="1"/>
          </p:cNvSpPr>
          <p:nvPr>
            <p:ph type="subTitle" idx="2"/>
          </p:nvPr>
        </p:nvSpPr>
        <p:spPr>
          <a:xfrm>
            <a:off x="1171100" y="2291150"/>
            <a:ext cx="3001800" cy="215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17"/>
          <p:cNvSpPr txBox="1">
            <a:spLocks noGrp="1"/>
          </p:cNvSpPr>
          <p:nvPr>
            <p:ph type="subTitle" idx="3"/>
          </p:nvPr>
        </p:nvSpPr>
        <p:spPr>
          <a:xfrm>
            <a:off x="1171100" y="1555075"/>
            <a:ext cx="3001800" cy="78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a:solidFill>
                  <a:schemeClr val="dk1"/>
                </a:solidFill>
                <a:latin typeface="Golos Text SemiBold"/>
                <a:ea typeface="Golos Text SemiBold"/>
                <a:cs typeface="Golos Text SemiBold"/>
                <a:sym typeface="Golos Text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3" name="Google Shape;213;p17"/>
          <p:cNvSpPr txBox="1">
            <a:spLocks noGrp="1"/>
          </p:cNvSpPr>
          <p:nvPr>
            <p:ph type="subTitle" idx="4"/>
          </p:nvPr>
        </p:nvSpPr>
        <p:spPr>
          <a:xfrm>
            <a:off x="4971173" y="1555075"/>
            <a:ext cx="3001800" cy="78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a:solidFill>
                  <a:schemeClr val="dk1"/>
                </a:solidFill>
                <a:latin typeface="Golos Text SemiBold"/>
                <a:ea typeface="Golos Text SemiBold"/>
                <a:cs typeface="Golos Text SemiBold"/>
                <a:sym typeface="Golos Text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14" name="Google Shape;214;p17"/>
          <p:cNvGrpSpPr/>
          <p:nvPr/>
        </p:nvGrpSpPr>
        <p:grpSpPr>
          <a:xfrm>
            <a:off x="-498679" y="0"/>
            <a:ext cx="9660679" cy="5234050"/>
            <a:chOff x="-498679" y="0"/>
            <a:chExt cx="9660679" cy="5234050"/>
          </a:xfrm>
        </p:grpSpPr>
        <p:grpSp>
          <p:nvGrpSpPr>
            <p:cNvPr id="215" name="Google Shape;215;p17"/>
            <p:cNvGrpSpPr/>
            <p:nvPr/>
          </p:nvGrpSpPr>
          <p:grpSpPr>
            <a:xfrm>
              <a:off x="-498679" y="0"/>
              <a:ext cx="9642754" cy="5234050"/>
              <a:chOff x="-498679" y="0"/>
              <a:chExt cx="9642754" cy="5234050"/>
            </a:xfrm>
          </p:grpSpPr>
          <p:sp>
            <p:nvSpPr>
              <p:cNvPr id="216" name="Google Shape;216;p17"/>
              <p:cNvSpPr/>
              <p:nvPr/>
            </p:nvSpPr>
            <p:spPr>
              <a:xfrm>
                <a:off x="8598075" y="0"/>
                <a:ext cx="546000" cy="358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7" name="Google Shape;217;p17"/>
              <p:cNvSpPr/>
              <p:nvPr/>
            </p:nvSpPr>
            <p:spPr>
              <a:xfrm>
                <a:off x="720000" y="4928650"/>
                <a:ext cx="23481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8" name="Google Shape;218;p17"/>
              <p:cNvSpPr/>
              <p:nvPr/>
            </p:nvSpPr>
            <p:spPr>
              <a:xfrm>
                <a:off x="-498679" y="1419650"/>
                <a:ext cx="871500" cy="87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219" name="Google Shape;219;p17"/>
            <p:cNvSpPr/>
            <p:nvPr/>
          </p:nvSpPr>
          <p:spPr>
            <a:xfrm rot="-5400000">
              <a:off x="8187600" y="4194550"/>
              <a:ext cx="986400" cy="96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olos Text SemiBold"/>
              <a:buNone/>
              <a:defRPr sz="2800">
                <a:solidFill>
                  <a:schemeClr val="dk1"/>
                </a:solidFill>
                <a:latin typeface="Golos Text SemiBold"/>
                <a:ea typeface="Golos Text SemiBold"/>
                <a:cs typeface="Golos Text SemiBold"/>
                <a:sym typeface="Golos Text SemiBold"/>
              </a:defRPr>
            </a:lvl1pPr>
            <a:lvl2pPr lvl="1"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2pPr>
            <a:lvl3pPr lvl="2"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3pPr>
            <a:lvl4pPr lvl="3"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4pPr>
            <a:lvl5pPr lvl="4"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5pPr>
            <a:lvl6pPr lvl="5"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6pPr>
            <a:lvl7pPr lvl="6"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7pPr>
            <a:lvl8pPr lvl="7"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8pPr>
            <a:lvl9pPr lvl="8" rtl="0">
              <a:spcBef>
                <a:spcPts val="0"/>
              </a:spcBef>
              <a:spcAft>
                <a:spcPts val="0"/>
              </a:spcAft>
              <a:buClr>
                <a:schemeClr val="dk1"/>
              </a:buClr>
              <a:buSzPts val="3000"/>
              <a:buFont typeface="Golos Text SemiBold"/>
              <a:buNone/>
              <a:defRPr sz="3000">
                <a:solidFill>
                  <a:schemeClr val="dk1"/>
                </a:solidFill>
                <a:latin typeface="Golos Text SemiBold"/>
                <a:ea typeface="Golos Text SemiBold"/>
                <a:cs typeface="Golos Text SemiBold"/>
                <a:sym typeface="Golos Text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1pPr>
            <a:lvl2pPr marL="914400" lvl="1"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2pPr>
            <a:lvl3pPr marL="1371600" lvl="2"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3pPr>
            <a:lvl4pPr marL="1828800" lvl="3"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4pPr>
            <a:lvl5pPr marL="2286000" lvl="4"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5pPr>
            <a:lvl6pPr marL="2743200" lvl="5"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6pPr>
            <a:lvl7pPr marL="3200400" lvl="6"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7pPr>
            <a:lvl8pPr marL="3657600" lvl="7"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8pPr>
            <a:lvl9pPr marL="4114800" lvl="8"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8" r:id="rId6"/>
    <p:sldLayoutId id="2147483659" r:id="rId7"/>
    <p:sldLayoutId id="2147483662" r:id="rId8"/>
    <p:sldLayoutId id="2147483663" r:id="rId9"/>
    <p:sldLayoutId id="2147483664" r:id="rId10"/>
    <p:sldLayoutId id="2147483667" r:id="rId11"/>
    <p:sldLayoutId id="2147483668" r:id="rId12"/>
    <p:sldLayoutId id="2147483669"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ctrTitle"/>
          </p:nvPr>
        </p:nvSpPr>
        <p:spPr>
          <a:xfrm>
            <a:off x="984988" y="1275606"/>
            <a:ext cx="7171200" cy="1584176"/>
          </a:xfrm>
          <a:prstGeom prst="rect">
            <a:avLst/>
          </a:prstGeom>
          <a:ln>
            <a:solidFill>
              <a:schemeClr val="tx1"/>
            </a:solidFill>
          </a:ln>
        </p:spPr>
        <p:txBody>
          <a:bodyPr spcFirstLastPara="1" wrap="square" lIns="91425" tIns="91425" rIns="91425" bIns="91425" anchor="b" anchorCtr="0">
            <a:noAutofit/>
          </a:bodyPr>
          <a:lstStyle/>
          <a:p>
            <a:r>
              <a:rPr lang="en-IN" sz="2400" b="1" dirty="0"/>
              <a:t>Effectiveness of Project Model Learning Tools Assisted by Augmented Reality to Improve Students' Scientific Literacy and Creative Thinking Abilities</a:t>
            </a:r>
            <a:endParaRPr lang="en-US" sz="2400" b="1" dirty="0"/>
          </a:p>
        </p:txBody>
      </p:sp>
      <p:sp>
        <p:nvSpPr>
          <p:cNvPr id="328" name="Google Shape;328;p27"/>
          <p:cNvSpPr txBox="1">
            <a:spLocks noGrp="1"/>
          </p:cNvSpPr>
          <p:nvPr>
            <p:ph type="subTitle" idx="1"/>
          </p:nvPr>
        </p:nvSpPr>
        <p:spPr>
          <a:xfrm>
            <a:off x="2322400" y="2859782"/>
            <a:ext cx="4528800" cy="1296144"/>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dirty="0" smtClean="0"/>
              <a:t>By:</a:t>
            </a:r>
          </a:p>
          <a:p>
            <a:pPr marL="0" lvl="0" indent="0" algn="ctr" rtl="0">
              <a:lnSpc>
                <a:spcPct val="100000"/>
              </a:lnSpc>
              <a:spcBef>
                <a:spcPts val="0"/>
              </a:spcBef>
              <a:spcAft>
                <a:spcPts val="0"/>
              </a:spcAft>
              <a:buNone/>
            </a:pPr>
            <a:r>
              <a:rPr lang="en" dirty="0" smtClean="0"/>
              <a:t>Dr. Ahmad Harjono, M.Pd.</a:t>
            </a:r>
          </a:p>
          <a:p>
            <a:pPr marL="0" lvl="0" indent="0" algn="ctr" rtl="0">
              <a:lnSpc>
                <a:spcPct val="100000"/>
              </a:lnSpc>
              <a:spcBef>
                <a:spcPts val="0"/>
              </a:spcBef>
              <a:spcAft>
                <a:spcPts val="0"/>
              </a:spcAft>
              <a:buNone/>
            </a:pPr>
            <a:r>
              <a:rPr lang="en" dirty="0" smtClean="0"/>
              <a:t>Prof. Dr. Gito Hadiprayitno, M.Si.</a:t>
            </a:r>
          </a:p>
          <a:p>
            <a:pPr marL="0" lvl="0" indent="0" algn="ctr" rtl="0">
              <a:lnSpc>
                <a:spcPct val="100000"/>
              </a:lnSpc>
              <a:spcBef>
                <a:spcPts val="0"/>
              </a:spcBef>
              <a:spcAft>
                <a:spcPts val="0"/>
              </a:spcAft>
              <a:buNone/>
            </a:pPr>
            <a:r>
              <a:rPr lang="en" dirty="0" smtClean="0"/>
              <a:t>Naf’atuzzahrah, M.Pd.</a:t>
            </a:r>
          </a:p>
          <a:p>
            <a:pPr marL="0" lvl="0" indent="0" algn="ctr" rtl="0">
              <a:lnSpc>
                <a:spcPct val="100000"/>
              </a:lnSpc>
              <a:spcBef>
                <a:spcPts val="0"/>
              </a:spcBef>
              <a:spcAft>
                <a:spcPts val="0"/>
              </a:spcAft>
              <a:buNone/>
            </a:pPr>
            <a:endParaRPr dirty="0"/>
          </a:p>
        </p:txBody>
      </p:sp>
      <p:sp>
        <p:nvSpPr>
          <p:cNvPr id="4" name="Google Shape;327;p27"/>
          <p:cNvSpPr txBox="1">
            <a:spLocks/>
          </p:cNvSpPr>
          <p:nvPr/>
        </p:nvSpPr>
        <p:spPr>
          <a:xfrm>
            <a:off x="1043608" y="-668610"/>
            <a:ext cx="7171200" cy="199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Golos Text SemiBold"/>
              <a:buNone/>
              <a:defRPr sz="4000" b="0" i="0" u="none" strike="noStrike" cap="none">
                <a:solidFill>
                  <a:schemeClr val="dk1"/>
                </a:solidFill>
                <a:latin typeface="Golos Text SemiBold"/>
                <a:ea typeface="Golos Text SemiBold"/>
                <a:cs typeface="Golos Text SemiBold"/>
                <a:sym typeface="Golos Text SemiBold"/>
              </a:defRPr>
            </a:lvl1pPr>
            <a:lvl2pPr marR="0" lvl="1"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2pPr>
            <a:lvl3pPr marR="0" lvl="2"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3pPr>
            <a:lvl4pPr marR="0" lvl="3"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4pPr>
            <a:lvl5pPr marR="0" lvl="4"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5pPr>
            <a:lvl6pPr marR="0" lvl="5"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6pPr>
            <a:lvl7pPr marR="0" lvl="6"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7pPr>
            <a:lvl8pPr marR="0" lvl="7"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8pPr>
            <a:lvl9pPr marR="0" lvl="8"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9pPr>
          </a:lstStyle>
          <a:p>
            <a:r>
              <a:rPr lang="en-IN" sz="2000" b="1" dirty="0" smtClean="0"/>
              <a:t>ICSSTE (The 1</a:t>
            </a:r>
            <a:r>
              <a:rPr lang="en-IN" sz="2000" b="1" baseline="30000" dirty="0" smtClean="0"/>
              <a:t>st</a:t>
            </a:r>
            <a:r>
              <a:rPr lang="en-IN" sz="2000" b="1" dirty="0" smtClean="0"/>
              <a:t> International Conference on Sustainable Science, Technology, and Education)</a:t>
            </a:r>
            <a:endParaRPr lang="en-US" sz="2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4" y="51470"/>
            <a:ext cx="961914" cy="936104"/>
          </a:xfrm>
          <a:prstGeom prst="rect">
            <a:avLst/>
          </a:prstGeom>
        </p:spPr>
      </p:pic>
      <p:sp>
        <p:nvSpPr>
          <p:cNvPr id="6" name="Google Shape;327;p27"/>
          <p:cNvSpPr txBox="1">
            <a:spLocks/>
          </p:cNvSpPr>
          <p:nvPr/>
        </p:nvSpPr>
        <p:spPr>
          <a:xfrm>
            <a:off x="1001200" y="3795886"/>
            <a:ext cx="7171200" cy="8539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Golos Text SemiBold"/>
              <a:buNone/>
              <a:defRPr sz="4000" b="0" i="0" u="none" strike="noStrike" cap="none">
                <a:solidFill>
                  <a:schemeClr val="dk1"/>
                </a:solidFill>
                <a:latin typeface="Golos Text SemiBold"/>
                <a:ea typeface="Golos Text SemiBold"/>
                <a:cs typeface="Golos Text SemiBold"/>
                <a:sym typeface="Golos Text SemiBold"/>
              </a:defRPr>
            </a:lvl1pPr>
            <a:lvl2pPr marR="0" lvl="1"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2pPr>
            <a:lvl3pPr marR="0" lvl="2"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3pPr>
            <a:lvl4pPr marR="0" lvl="3"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4pPr>
            <a:lvl5pPr marR="0" lvl="4"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5pPr>
            <a:lvl6pPr marR="0" lvl="5"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6pPr>
            <a:lvl7pPr marR="0" lvl="6"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7pPr>
            <a:lvl8pPr marR="0" lvl="7"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8pPr>
            <a:lvl9pPr marR="0" lvl="8" algn="ctr" rtl="0">
              <a:lnSpc>
                <a:spcPct val="100000"/>
              </a:lnSpc>
              <a:spcBef>
                <a:spcPts val="0"/>
              </a:spcBef>
              <a:spcAft>
                <a:spcPts val="0"/>
              </a:spcAft>
              <a:buClr>
                <a:srgbClr val="191919"/>
              </a:buClr>
              <a:buSzPts val="5200"/>
              <a:buFont typeface="Golos Text SemiBold"/>
              <a:buNone/>
              <a:defRPr sz="5200" b="0" i="0" u="none" strike="noStrike" cap="none">
                <a:solidFill>
                  <a:srgbClr val="191919"/>
                </a:solidFill>
                <a:latin typeface="Golos Text SemiBold"/>
                <a:ea typeface="Golos Text SemiBold"/>
                <a:cs typeface="Golos Text SemiBold"/>
                <a:sym typeface="Golos Text SemiBold"/>
              </a:defRPr>
            </a:lvl9pPr>
          </a:lstStyle>
          <a:p>
            <a:r>
              <a:rPr lang="en-IN" sz="1600" b="1" dirty="0" smtClean="0"/>
              <a:t>Master of Science Education</a:t>
            </a:r>
          </a:p>
          <a:p>
            <a:r>
              <a:rPr lang="en-IN" sz="1600" b="1" dirty="0" smtClean="0"/>
              <a:t>University </a:t>
            </a:r>
            <a:r>
              <a:rPr lang="en-IN" sz="1600" b="1" dirty="0" smtClean="0"/>
              <a:t>of </a:t>
            </a:r>
            <a:r>
              <a:rPr lang="en-IN" sz="1600" b="1" dirty="0" err="1" smtClean="0"/>
              <a:t>Mataram</a:t>
            </a:r>
            <a:endParaRPr lang="en-U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1259632" y="3024002"/>
            <a:ext cx="62178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RESULT AND DISCUSSION</a:t>
            </a:r>
            <a:endParaRPr dirty="0"/>
          </a:p>
        </p:txBody>
      </p:sp>
      <p:sp>
        <p:nvSpPr>
          <p:cNvPr id="371" name="Google Shape;371;p31"/>
          <p:cNvSpPr txBox="1">
            <a:spLocks noGrp="1"/>
          </p:cNvSpPr>
          <p:nvPr>
            <p:ph type="title" idx="2"/>
          </p:nvPr>
        </p:nvSpPr>
        <p:spPr>
          <a:xfrm>
            <a:off x="1291500" y="16212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03</a:t>
            </a:r>
            <a:endParaRPr dirty="0"/>
          </a:p>
        </p:txBody>
      </p:sp>
    </p:spTree>
    <p:extLst>
      <p:ext uri="{BB962C8B-B14F-4D97-AF65-F5344CB8AC3E}">
        <p14:creationId xmlns:p14="http://schemas.microsoft.com/office/powerpoint/2010/main" val="290356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8"/>
          <p:cNvSpPr txBox="1">
            <a:spLocks noGrp="1"/>
          </p:cNvSpPr>
          <p:nvPr>
            <p:ph type="title"/>
          </p:nvPr>
        </p:nvSpPr>
        <p:spPr>
          <a:xfrm>
            <a:off x="754945" y="339502"/>
            <a:ext cx="7704000" cy="5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t>1. </a:t>
            </a:r>
            <a:r>
              <a:rPr lang="en-US" sz="1600" dirty="0" smtClean="0"/>
              <a:t>Limited</a:t>
            </a:r>
            <a:r>
              <a:rPr lang="en" sz="1600" dirty="0" smtClean="0"/>
              <a:t> Scale Trial Result </a:t>
            </a:r>
            <a:endParaRPr sz="1600" dirty="0"/>
          </a:p>
        </p:txBody>
      </p:sp>
      <p:sp>
        <p:nvSpPr>
          <p:cNvPr id="696" name="Google Shape;696;p38"/>
          <p:cNvSpPr txBox="1">
            <a:spLocks noGrp="1"/>
          </p:cNvSpPr>
          <p:nvPr>
            <p:ph type="title" idx="4294967295"/>
          </p:nvPr>
        </p:nvSpPr>
        <p:spPr>
          <a:xfrm>
            <a:off x="1302363" y="627534"/>
            <a:ext cx="2520280" cy="425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400" dirty="0" smtClean="0"/>
              <a:t>Scientific Literacy</a:t>
            </a:r>
            <a:endParaRPr sz="1400" dirty="0"/>
          </a:p>
        </p:txBody>
      </p:sp>
      <p:sp>
        <p:nvSpPr>
          <p:cNvPr id="699" name="Google Shape;699;p38"/>
          <p:cNvSpPr/>
          <p:nvPr/>
        </p:nvSpPr>
        <p:spPr>
          <a:xfrm>
            <a:off x="1043608" y="699542"/>
            <a:ext cx="252300" cy="252300"/>
          </a:xfrm>
          <a:prstGeom prst="ellipse">
            <a:avLst/>
          </a:prstGeom>
          <a:solidFill>
            <a:srgbClr val="0070C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pic>
        <p:nvPicPr>
          <p:cNvPr id="20" name="Picture 19"/>
          <p:cNvPicPr/>
          <p:nvPr/>
        </p:nvPicPr>
        <p:blipFill rotWithShape="1">
          <a:blip r:embed="rId3">
            <a:extLst>
              <a:ext uri="{28A0092B-C50C-407E-A947-70E740481C1C}">
                <a14:useLocalDpi xmlns:a14="http://schemas.microsoft.com/office/drawing/2010/main" val="0"/>
              </a:ext>
            </a:extLst>
          </a:blip>
          <a:srcRect l="27326" t="60207" r="26744" b="29969"/>
          <a:stretch/>
        </p:blipFill>
        <p:spPr bwMode="auto">
          <a:xfrm>
            <a:off x="1295908" y="951842"/>
            <a:ext cx="6768752" cy="539788"/>
          </a:xfrm>
          <a:prstGeom prst="rect">
            <a:avLst/>
          </a:prstGeom>
          <a:ln>
            <a:noFill/>
          </a:ln>
          <a:extLst>
            <a:ext uri="{53640926-AAD7-44D8-BBD7-CCE9431645EC}">
              <a14:shadowObscured xmlns:a14="http://schemas.microsoft.com/office/drawing/2010/main"/>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91" y="2211711"/>
            <a:ext cx="2730997" cy="2114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4326364"/>
            <a:ext cx="4572000" cy="261610"/>
          </a:xfrm>
          <a:prstGeom prst="rect">
            <a:avLst/>
          </a:prstGeom>
        </p:spPr>
        <p:txBody>
          <a:bodyPr>
            <a:spAutoFit/>
          </a:bodyPr>
          <a:lstStyle/>
          <a:p>
            <a:r>
              <a:rPr lang="en-US" sz="1050" b="1" dirty="0">
                <a:latin typeface="Times New Roman" pitchFamily="18" charset="0"/>
                <a:cs typeface="Times New Roman" pitchFamily="18" charset="0"/>
              </a:rPr>
              <a:t>Figure 2.</a:t>
            </a:r>
            <a:r>
              <a:rPr lang="en-US" sz="1050" dirty="0">
                <a:latin typeface="Times New Roman" pitchFamily="18" charset="0"/>
                <a:cs typeface="Times New Roman" pitchFamily="18" charset="0"/>
              </a:rPr>
              <a:t> N-gain Results of Scientific Literacy Per Indicator</a:t>
            </a:r>
          </a:p>
        </p:txBody>
      </p:sp>
      <p:sp>
        <p:nvSpPr>
          <p:cNvPr id="8" name="Google Shape;365;p30"/>
          <p:cNvSpPr txBox="1">
            <a:spLocks/>
          </p:cNvSpPr>
          <p:nvPr/>
        </p:nvSpPr>
        <p:spPr>
          <a:xfrm>
            <a:off x="4283968" y="2211710"/>
            <a:ext cx="3780692" cy="2254200"/>
          </a:xfrm>
          <a:prstGeom prst="rect">
            <a:avLst/>
          </a:prstGeom>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latin typeface="Golos Text SemiBold" charset="0"/>
                <a:cs typeface="Golos Text SemiBold" charset="0"/>
              </a:rPr>
              <a:t>Figure 2 shows that the scientific literacy indicators, namely explaining phenomena scientifically (SL-1) with an N-gain value of 0.62 and designing and evaluating scientific investigations (SL-2) with an N-gain value of 0.64, are included in the medium improvement category. Meanwhile, the scientific literacy indicator interpreting data and evidence scientifically (SL-3) with an N-gain value of 0.74 is included in the high category of improvement.</a:t>
            </a:r>
          </a:p>
        </p:txBody>
      </p:sp>
      <p:sp>
        <p:nvSpPr>
          <p:cNvPr id="2" name="Rectangle 1"/>
          <p:cNvSpPr/>
          <p:nvPr/>
        </p:nvSpPr>
        <p:spPr>
          <a:xfrm>
            <a:off x="1277888" y="1564799"/>
            <a:ext cx="6786772" cy="430887"/>
          </a:xfrm>
          <a:prstGeom prst="rect">
            <a:avLst/>
          </a:prstGeom>
          <a:ln>
            <a:solidFill>
              <a:schemeClr val="tx1"/>
            </a:solidFill>
          </a:ln>
        </p:spPr>
        <p:txBody>
          <a:bodyPr wrap="square">
            <a:spAutoFit/>
          </a:bodyPr>
          <a:lstStyle/>
          <a:p>
            <a:pPr algn="just"/>
            <a:r>
              <a:rPr lang="en-US" sz="1100" dirty="0" smtClean="0">
                <a:latin typeface="Golos Text SemiBold" charset="0"/>
                <a:cs typeface="Golos Text SemiBold" charset="0"/>
              </a:rPr>
              <a:t>The results in Table 3 show an increase in students' scientific literacy which is included in the medium category with an N-gain value of 0.67 or 67%, which is included in the effective criteria. </a:t>
            </a:r>
            <a:endParaRPr lang="en-US" sz="1100" dirty="0">
              <a:latin typeface="Golos Text SemiBold" charset="0"/>
              <a:cs typeface="Golos Text SemiBold" charset="0"/>
            </a:endParaRPr>
          </a:p>
        </p:txBody>
      </p:sp>
    </p:spTree>
    <p:extLst>
      <p:ext uri="{BB962C8B-B14F-4D97-AF65-F5344CB8AC3E}">
        <p14:creationId xmlns:p14="http://schemas.microsoft.com/office/powerpoint/2010/main" val="332103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8"/>
          <p:cNvSpPr txBox="1">
            <a:spLocks noGrp="1"/>
          </p:cNvSpPr>
          <p:nvPr>
            <p:ph type="title"/>
          </p:nvPr>
        </p:nvSpPr>
        <p:spPr>
          <a:xfrm>
            <a:off x="754945" y="339502"/>
            <a:ext cx="7704000" cy="5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t>1. </a:t>
            </a:r>
            <a:r>
              <a:rPr lang="en-US" sz="1600" dirty="0" smtClean="0"/>
              <a:t>Limited</a:t>
            </a:r>
            <a:r>
              <a:rPr lang="en" sz="1600" dirty="0" smtClean="0"/>
              <a:t> Scale Trial Result </a:t>
            </a:r>
            <a:endParaRPr sz="1600" dirty="0"/>
          </a:p>
        </p:txBody>
      </p:sp>
      <p:sp>
        <p:nvSpPr>
          <p:cNvPr id="696" name="Google Shape;696;p38"/>
          <p:cNvSpPr txBox="1">
            <a:spLocks noGrp="1"/>
          </p:cNvSpPr>
          <p:nvPr>
            <p:ph type="title" idx="4294967295"/>
          </p:nvPr>
        </p:nvSpPr>
        <p:spPr>
          <a:xfrm>
            <a:off x="1302363" y="627534"/>
            <a:ext cx="2520280" cy="425700"/>
          </a:xfrm>
          <a:prstGeom prst="rect">
            <a:avLst/>
          </a:prstGeom>
        </p:spPr>
        <p:txBody>
          <a:bodyPr spcFirstLastPara="1" wrap="square" lIns="91425" tIns="91425" rIns="91425" bIns="91425" anchor="b" anchorCtr="0">
            <a:noAutofit/>
          </a:bodyPr>
          <a:lstStyle/>
          <a:p>
            <a:pPr lvl="0">
              <a:lnSpc>
                <a:spcPct val="115000"/>
              </a:lnSpc>
            </a:pPr>
            <a:r>
              <a:rPr lang="en-US" sz="1400" dirty="0"/>
              <a:t>Creative Thinking Abilities</a:t>
            </a:r>
          </a:p>
        </p:txBody>
      </p:sp>
      <p:sp>
        <p:nvSpPr>
          <p:cNvPr id="699" name="Google Shape;699;p38"/>
          <p:cNvSpPr/>
          <p:nvPr/>
        </p:nvSpPr>
        <p:spPr>
          <a:xfrm>
            <a:off x="1043608" y="699542"/>
            <a:ext cx="252300" cy="252300"/>
          </a:xfrm>
          <a:prstGeom prst="ellipse">
            <a:avLst/>
          </a:prstGeom>
          <a:solidFill>
            <a:schemeClr val="tx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 name="Google Shape;365;p30"/>
          <p:cNvSpPr txBox="1">
            <a:spLocks/>
          </p:cNvSpPr>
          <p:nvPr/>
        </p:nvSpPr>
        <p:spPr>
          <a:xfrm>
            <a:off x="4427984" y="2355725"/>
            <a:ext cx="3636676" cy="1944217"/>
          </a:xfrm>
          <a:prstGeom prst="rect">
            <a:avLst/>
          </a:prstGeom>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latin typeface="Golos Text SemiBold" charset="0"/>
                <a:cs typeface="Golos Text SemiBold" charset="0"/>
              </a:rPr>
              <a:t>Figure 3 shows that the indicator of creative thinking abilities, namely fluency (CTA-1), is included in the high category with a value of 0.84. Meanwhile, the indicators of creative thinking abilities, flexibility (CTA-2) with a value of 0.49, authenticity (CTA-3) with a value of 0.65 and detail (CTA-4) with a value of 0.59 are included in the </a:t>
            </a:r>
            <a:r>
              <a:rPr lang="en-US" sz="1200" dirty="0" smtClean="0">
                <a:latin typeface="Golos Text SemiBold" charset="0"/>
                <a:cs typeface="Golos Text SemiBold" charset="0"/>
              </a:rPr>
              <a:t>medium </a:t>
            </a:r>
            <a:r>
              <a:rPr lang="en-US" sz="1200" dirty="0">
                <a:latin typeface="Golos Text SemiBold" charset="0"/>
                <a:cs typeface="Golos Text SemiBold" charset="0"/>
              </a:rPr>
              <a:t>category of improvement.</a:t>
            </a:r>
          </a:p>
        </p:txBody>
      </p:sp>
      <p:sp>
        <p:nvSpPr>
          <p:cNvPr id="2" name="Rectangle 1"/>
          <p:cNvSpPr/>
          <p:nvPr/>
        </p:nvSpPr>
        <p:spPr>
          <a:xfrm>
            <a:off x="1277888" y="1547872"/>
            <a:ext cx="6786772" cy="600164"/>
          </a:xfrm>
          <a:prstGeom prst="rect">
            <a:avLst/>
          </a:prstGeom>
          <a:ln>
            <a:solidFill>
              <a:schemeClr val="tx1"/>
            </a:solidFill>
          </a:ln>
        </p:spPr>
        <p:txBody>
          <a:bodyPr wrap="square">
            <a:spAutoFit/>
          </a:bodyPr>
          <a:lstStyle/>
          <a:p>
            <a:pPr algn="just"/>
            <a:r>
              <a:rPr lang="en-US" sz="1100" dirty="0">
                <a:latin typeface="Golos Text SemiBold" charset="0"/>
                <a:cs typeface="Golos Text SemiBold" charset="0"/>
              </a:rPr>
              <a:t>The results in Table 4 show an increase in students' creative thinking abilities which are included in the medium category with an N-gain value of 0.64 or 64%, which is included in the effective criteria. </a:t>
            </a:r>
          </a:p>
        </p:txBody>
      </p:sp>
      <p:pic>
        <p:nvPicPr>
          <p:cNvPr id="10" name="Picture 9"/>
          <p:cNvPicPr/>
          <p:nvPr/>
        </p:nvPicPr>
        <p:blipFill rotWithShape="1">
          <a:blip r:embed="rId3">
            <a:extLst>
              <a:ext uri="{28A0092B-C50C-407E-A947-70E740481C1C}">
                <a14:useLocalDpi xmlns:a14="http://schemas.microsoft.com/office/drawing/2010/main" val="0"/>
              </a:ext>
            </a:extLst>
          </a:blip>
          <a:srcRect l="27471" t="28682" r="27035" b="61493"/>
          <a:stretch/>
        </p:blipFill>
        <p:spPr bwMode="auto">
          <a:xfrm>
            <a:off x="1295908" y="915566"/>
            <a:ext cx="6768752" cy="560298"/>
          </a:xfrm>
          <a:prstGeom prst="rect">
            <a:avLst/>
          </a:prstGeom>
          <a:ln>
            <a:noFill/>
          </a:ln>
          <a:extLst>
            <a:ext uri="{53640926-AAD7-44D8-BBD7-CCE9431645EC}">
              <a14:shadowObscured xmlns:a14="http://schemas.microsoft.com/office/drawing/2010/main"/>
            </a:ext>
          </a:extLst>
        </p:spPr>
      </p:pic>
      <p:pic>
        <p:nvPicPr>
          <p:cNvPr id="11"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004" y="2355725"/>
            <a:ext cx="3279956" cy="20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1560" y="4389830"/>
            <a:ext cx="4572000" cy="261610"/>
          </a:xfrm>
          <a:prstGeom prst="rect">
            <a:avLst/>
          </a:prstGeom>
        </p:spPr>
        <p:txBody>
          <a:bodyPr>
            <a:spAutoFit/>
          </a:bodyPr>
          <a:lstStyle/>
          <a:p>
            <a:r>
              <a:rPr lang="en-US" sz="1050" b="1" dirty="0">
                <a:latin typeface="Times New Roman" pitchFamily="18" charset="0"/>
                <a:cs typeface="Times New Roman" pitchFamily="18" charset="0"/>
              </a:rPr>
              <a:t>Figure 3.</a:t>
            </a:r>
            <a:r>
              <a:rPr lang="en-US" sz="1050" dirty="0">
                <a:latin typeface="Times New Roman" pitchFamily="18" charset="0"/>
                <a:cs typeface="Times New Roman" pitchFamily="18" charset="0"/>
              </a:rPr>
              <a:t> N-gain Results of Creative Thinking Abilities Per Indicator</a:t>
            </a:r>
          </a:p>
        </p:txBody>
      </p:sp>
    </p:spTree>
    <p:extLst>
      <p:ext uri="{BB962C8B-B14F-4D97-AF65-F5344CB8AC3E}">
        <p14:creationId xmlns:p14="http://schemas.microsoft.com/office/powerpoint/2010/main" val="336262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8"/>
          <p:cNvSpPr txBox="1">
            <a:spLocks noGrp="1"/>
          </p:cNvSpPr>
          <p:nvPr>
            <p:ph type="title"/>
          </p:nvPr>
        </p:nvSpPr>
        <p:spPr>
          <a:xfrm>
            <a:off x="754945" y="339502"/>
            <a:ext cx="7704000" cy="5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2</a:t>
            </a:r>
            <a:r>
              <a:rPr lang="en" sz="1600" dirty="0" smtClean="0"/>
              <a:t>. </a:t>
            </a:r>
            <a:r>
              <a:rPr lang="en-US" sz="1600" dirty="0" smtClean="0"/>
              <a:t>Wide</a:t>
            </a:r>
            <a:r>
              <a:rPr lang="en" sz="1600" dirty="0" smtClean="0"/>
              <a:t> Scale Trial Result </a:t>
            </a:r>
            <a:endParaRPr sz="1600" dirty="0"/>
          </a:p>
        </p:txBody>
      </p:sp>
      <p:sp>
        <p:nvSpPr>
          <p:cNvPr id="696" name="Google Shape;696;p38"/>
          <p:cNvSpPr txBox="1">
            <a:spLocks noGrp="1"/>
          </p:cNvSpPr>
          <p:nvPr>
            <p:ph type="title" idx="4294967295"/>
          </p:nvPr>
        </p:nvSpPr>
        <p:spPr>
          <a:xfrm>
            <a:off x="1302363" y="627534"/>
            <a:ext cx="2520280" cy="425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400" dirty="0" smtClean="0"/>
              <a:t>Scientific Literacy</a:t>
            </a:r>
            <a:endParaRPr sz="1400" dirty="0"/>
          </a:p>
        </p:txBody>
      </p:sp>
      <p:sp>
        <p:nvSpPr>
          <p:cNvPr id="699" name="Google Shape;699;p38"/>
          <p:cNvSpPr/>
          <p:nvPr/>
        </p:nvSpPr>
        <p:spPr>
          <a:xfrm>
            <a:off x="1043608" y="699542"/>
            <a:ext cx="252300" cy="252300"/>
          </a:xfrm>
          <a:prstGeom prst="ellipse">
            <a:avLst/>
          </a:prstGeom>
          <a:solidFill>
            <a:srgbClr val="0070C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 name="Google Shape;365;p30"/>
          <p:cNvSpPr txBox="1">
            <a:spLocks/>
          </p:cNvSpPr>
          <p:nvPr/>
        </p:nvSpPr>
        <p:spPr>
          <a:xfrm>
            <a:off x="3923928" y="2571750"/>
            <a:ext cx="4284204" cy="1800200"/>
          </a:xfrm>
          <a:prstGeom prst="rect">
            <a:avLst/>
          </a:prstGeom>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latin typeface="Golos Text SemiBold" charset="0"/>
                <a:cs typeface="Golos Text SemiBold" charset="0"/>
              </a:rPr>
              <a:t>Figure 4 shows that the scientific literacy indicators, namely explaining phenomena scientifically (SL-1) with a value of 0.59 and designing and evaluating scientific investigations (SL-2) with a value of 0.69, are included in the medium improvement category. Meanwhile, the scientific literacy indicator interpreting data and evidence scientifically (SL-3) with a value of 0.72 is included in the high category of improvement.</a:t>
            </a:r>
          </a:p>
        </p:txBody>
      </p:sp>
      <p:sp>
        <p:nvSpPr>
          <p:cNvPr id="2" name="Rectangle 1"/>
          <p:cNvSpPr/>
          <p:nvPr/>
        </p:nvSpPr>
        <p:spPr>
          <a:xfrm>
            <a:off x="1247966" y="1720172"/>
            <a:ext cx="6960166" cy="600164"/>
          </a:xfrm>
          <a:prstGeom prst="rect">
            <a:avLst/>
          </a:prstGeom>
          <a:ln>
            <a:solidFill>
              <a:schemeClr val="tx1"/>
            </a:solidFill>
          </a:ln>
        </p:spPr>
        <p:txBody>
          <a:bodyPr wrap="square">
            <a:spAutoFit/>
          </a:bodyPr>
          <a:lstStyle/>
          <a:p>
            <a:pPr algn="just"/>
            <a:r>
              <a:rPr lang="en-US" sz="1100" dirty="0">
                <a:latin typeface="Golos Text SemiBold" charset="0"/>
                <a:cs typeface="Golos Text SemiBold" charset="0"/>
              </a:rPr>
              <a:t>The results in Table 5 show an increase in students' scientific literacy which is included in the medium category with an average N-gain value of 0.66 or 66%, which is included in the effective criteria.</a:t>
            </a:r>
          </a:p>
        </p:txBody>
      </p:sp>
      <p:pic>
        <p:nvPicPr>
          <p:cNvPr id="10" name="Picture 9"/>
          <p:cNvPicPr/>
          <p:nvPr/>
        </p:nvPicPr>
        <p:blipFill rotWithShape="1">
          <a:blip r:embed="rId3">
            <a:extLst>
              <a:ext uri="{28A0092B-C50C-407E-A947-70E740481C1C}">
                <a14:useLocalDpi xmlns:a14="http://schemas.microsoft.com/office/drawing/2010/main" val="0"/>
              </a:ext>
            </a:extLst>
          </a:blip>
          <a:srcRect l="28198" t="39793" r="27907" b="45211"/>
          <a:stretch/>
        </p:blipFill>
        <p:spPr bwMode="auto">
          <a:xfrm>
            <a:off x="1259632" y="951842"/>
            <a:ext cx="6948500" cy="756973"/>
          </a:xfrm>
          <a:prstGeom prst="rect">
            <a:avLst/>
          </a:prstGeom>
          <a:ln>
            <a:noFill/>
          </a:ln>
          <a:extLst>
            <a:ext uri="{53640926-AAD7-44D8-BBD7-CCE9431645EC}">
              <a14:shadowObscured xmlns:a14="http://schemas.microsoft.com/office/drawing/2010/main"/>
            </a:ext>
          </a:extLst>
        </p:spPr>
      </p:pic>
      <p:pic>
        <p:nvPicPr>
          <p:cNvPr id="11"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416701"/>
            <a:ext cx="2880319" cy="209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71600" y="4470380"/>
            <a:ext cx="2736304" cy="261610"/>
          </a:xfrm>
          <a:prstGeom prst="rect">
            <a:avLst/>
          </a:prstGeom>
        </p:spPr>
        <p:txBody>
          <a:bodyPr wrap="square">
            <a:spAutoFit/>
          </a:bodyPr>
          <a:lstStyle/>
          <a:p>
            <a:r>
              <a:rPr lang="en-US" sz="1050" b="1" dirty="0">
                <a:latin typeface="Times New Roman" pitchFamily="18" charset="0"/>
                <a:cs typeface="Times New Roman" pitchFamily="18" charset="0"/>
              </a:rPr>
              <a:t>Figure 4</a:t>
            </a:r>
            <a:r>
              <a:rPr lang="en-US" sz="1050" dirty="0">
                <a:latin typeface="Times New Roman" pitchFamily="18" charset="0"/>
                <a:cs typeface="Times New Roman" pitchFamily="18" charset="0"/>
              </a:rPr>
              <a:t>. N-gain Average Scientific Literacy</a:t>
            </a:r>
          </a:p>
        </p:txBody>
      </p:sp>
    </p:spTree>
    <p:extLst>
      <p:ext uri="{BB962C8B-B14F-4D97-AF65-F5344CB8AC3E}">
        <p14:creationId xmlns:p14="http://schemas.microsoft.com/office/powerpoint/2010/main" val="238909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8"/>
          <p:cNvSpPr txBox="1">
            <a:spLocks noGrp="1"/>
          </p:cNvSpPr>
          <p:nvPr>
            <p:ph type="title"/>
          </p:nvPr>
        </p:nvSpPr>
        <p:spPr>
          <a:xfrm>
            <a:off x="754945" y="339502"/>
            <a:ext cx="7704000" cy="5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2</a:t>
            </a:r>
            <a:r>
              <a:rPr lang="en" sz="1600" dirty="0" smtClean="0"/>
              <a:t>. </a:t>
            </a:r>
            <a:r>
              <a:rPr lang="en-US" sz="1600" dirty="0" smtClean="0"/>
              <a:t>Wide </a:t>
            </a:r>
            <a:r>
              <a:rPr lang="en" sz="1600" dirty="0" smtClean="0"/>
              <a:t>Scale Trial Result </a:t>
            </a:r>
            <a:endParaRPr sz="1600" dirty="0"/>
          </a:p>
        </p:txBody>
      </p:sp>
      <p:sp>
        <p:nvSpPr>
          <p:cNvPr id="696" name="Google Shape;696;p38"/>
          <p:cNvSpPr txBox="1">
            <a:spLocks noGrp="1"/>
          </p:cNvSpPr>
          <p:nvPr>
            <p:ph type="title" idx="4294967295"/>
          </p:nvPr>
        </p:nvSpPr>
        <p:spPr>
          <a:xfrm>
            <a:off x="1302363" y="627534"/>
            <a:ext cx="2520280" cy="425700"/>
          </a:xfrm>
          <a:prstGeom prst="rect">
            <a:avLst/>
          </a:prstGeom>
        </p:spPr>
        <p:txBody>
          <a:bodyPr spcFirstLastPara="1" wrap="square" lIns="91425" tIns="91425" rIns="91425" bIns="91425" anchor="b" anchorCtr="0">
            <a:noAutofit/>
          </a:bodyPr>
          <a:lstStyle/>
          <a:p>
            <a:pPr lvl="0">
              <a:lnSpc>
                <a:spcPct val="115000"/>
              </a:lnSpc>
            </a:pPr>
            <a:r>
              <a:rPr lang="en-US" sz="1400" dirty="0"/>
              <a:t>Creative Thinking Abilities</a:t>
            </a:r>
          </a:p>
        </p:txBody>
      </p:sp>
      <p:sp>
        <p:nvSpPr>
          <p:cNvPr id="699" name="Google Shape;699;p38"/>
          <p:cNvSpPr/>
          <p:nvPr/>
        </p:nvSpPr>
        <p:spPr>
          <a:xfrm>
            <a:off x="1043608" y="699542"/>
            <a:ext cx="252300" cy="252300"/>
          </a:xfrm>
          <a:prstGeom prst="ellipse">
            <a:avLst/>
          </a:prstGeom>
          <a:solidFill>
            <a:schemeClr val="tx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 name="Google Shape;365;p30"/>
          <p:cNvSpPr txBox="1">
            <a:spLocks/>
          </p:cNvSpPr>
          <p:nvPr/>
        </p:nvSpPr>
        <p:spPr>
          <a:xfrm>
            <a:off x="4499992" y="2499741"/>
            <a:ext cx="3816424" cy="1944217"/>
          </a:xfrm>
          <a:prstGeom prst="rect">
            <a:avLst/>
          </a:prstGeom>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latin typeface="Golos Text SemiBold" charset="0"/>
                <a:cs typeface="Golos Text SemiBold" charset="0"/>
              </a:rPr>
              <a:t>Figure 5 shows that the indicator of creative thinking abilities, namely fluency (CTA-1), is included in the high category with a value of 0.81. Meanwhile, the indicators of creative thinking abilities, flexibility (CTA-2) with a value of 0.55, authenticity (CTA-3) with a value of 0.62 and detail (CTA-4) with a value of 0.65 are included in </a:t>
            </a:r>
            <a:r>
              <a:rPr lang="en-US" sz="1200">
                <a:latin typeface="Golos Text SemiBold" charset="0"/>
                <a:cs typeface="Golos Text SemiBold" charset="0"/>
              </a:rPr>
              <a:t>the </a:t>
            </a:r>
            <a:r>
              <a:rPr lang="en-US" sz="1200" smtClean="0">
                <a:latin typeface="Golos Text SemiBold" charset="0"/>
                <a:cs typeface="Golos Text SemiBold" charset="0"/>
              </a:rPr>
              <a:t>medium </a:t>
            </a:r>
            <a:r>
              <a:rPr lang="en-US" sz="1200" dirty="0">
                <a:latin typeface="Golos Text SemiBold" charset="0"/>
                <a:cs typeface="Golos Text SemiBold" charset="0"/>
              </a:rPr>
              <a:t>category of improvement.</a:t>
            </a:r>
          </a:p>
        </p:txBody>
      </p:sp>
      <p:sp>
        <p:nvSpPr>
          <p:cNvPr id="2" name="Rectangle 1"/>
          <p:cNvSpPr/>
          <p:nvPr/>
        </p:nvSpPr>
        <p:spPr>
          <a:xfrm>
            <a:off x="1277888" y="1779662"/>
            <a:ext cx="6786772" cy="600164"/>
          </a:xfrm>
          <a:prstGeom prst="rect">
            <a:avLst/>
          </a:prstGeom>
          <a:ln>
            <a:solidFill>
              <a:schemeClr val="tx1"/>
            </a:solidFill>
          </a:ln>
        </p:spPr>
        <p:txBody>
          <a:bodyPr wrap="square">
            <a:spAutoFit/>
          </a:bodyPr>
          <a:lstStyle/>
          <a:p>
            <a:pPr algn="just"/>
            <a:r>
              <a:rPr lang="en-US" sz="1100" dirty="0">
                <a:latin typeface="Golos Text SemiBold" charset="0"/>
                <a:cs typeface="Golos Text SemiBold" charset="0"/>
              </a:rPr>
              <a:t>The results in Table 6 show an increase in students' creative thinking abilities which are included in the medium category with an average N-gain value of 0.65 or 65%, which is included in the effective criteria.</a:t>
            </a:r>
          </a:p>
        </p:txBody>
      </p:sp>
      <p:pic>
        <p:nvPicPr>
          <p:cNvPr id="13" name="Picture 12"/>
          <p:cNvPicPr/>
          <p:nvPr/>
        </p:nvPicPr>
        <p:blipFill rotWithShape="1">
          <a:blip r:embed="rId3">
            <a:extLst>
              <a:ext uri="{28A0092B-C50C-407E-A947-70E740481C1C}">
                <a14:useLocalDpi xmlns:a14="http://schemas.microsoft.com/office/drawing/2010/main" val="0"/>
              </a:ext>
            </a:extLst>
          </a:blip>
          <a:srcRect l="28198" t="57106" r="27907" b="27898"/>
          <a:stretch/>
        </p:blipFill>
        <p:spPr bwMode="auto">
          <a:xfrm>
            <a:off x="1269383" y="915566"/>
            <a:ext cx="6795277" cy="787776"/>
          </a:xfrm>
          <a:prstGeom prst="rect">
            <a:avLst/>
          </a:prstGeom>
          <a:ln>
            <a:noFill/>
          </a:ln>
          <a:extLst>
            <a:ext uri="{53640926-AAD7-44D8-BBD7-CCE9431645EC}">
              <a14:shadowObscured xmlns:a14="http://schemas.microsoft.com/office/drawing/2010/main"/>
            </a:ext>
          </a:extLst>
        </p:spPr>
      </p:pic>
      <p:pic>
        <p:nvPicPr>
          <p:cNvPr id="14"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64" y="2499741"/>
            <a:ext cx="3570512" cy="195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65430" y="4454991"/>
            <a:ext cx="3906570" cy="261610"/>
          </a:xfrm>
          <a:prstGeom prst="rect">
            <a:avLst/>
          </a:prstGeom>
        </p:spPr>
        <p:txBody>
          <a:bodyPr wrap="square">
            <a:spAutoFit/>
          </a:bodyPr>
          <a:lstStyle/>
          <a:p>
            <a:r>
              <a:rPr lang="en-US" sz="1050" b="1" dirty="0">
                <a:latin typeface="Times New Roman" pitchFamily="18" charset="0"/>
                <a:cs typeface="Times New Roman" pitchFamily="18" charset="0"/>
              </a:rPr>
              <a:t>Figure </a:t>
            </a:r>
            <a:r>
              <a:rPr lang="en-US" sz="1050" b="1" dirty="0" smtClean="0">
                <a:latin typeface="Times New Roman" pitchFamily="18" charset="0"/>
                <a:cs typeface="Times New Roman" pitchFamily="18" charset="0"/>
              </a:rPr>
              <a:t>5.</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N-gain Results of Creative Thinking Abilities Per Indicator</a:t>
            </a:r>
          </a:p>
        </p:txBody>
      </p:sp>
    </p:spTree>
    <p:extLst>
      <p:ext uri="{BB962C8B-B14F-4D97-AF65-F5344CB8AC3E}">
        <p14:creationId xmlns:p14="http://schemas.microsoft.com/office/powerpoint/2010/main" val="306239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1306528" y="2283718"/>
            <a:ext cx="62178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CONCLUSION</a:t>
            </a:r>
            <a:endParaRPr dirty="0"/>
          </a:p>
        </p:txBody>
      </p:sp>
      <p:sp>
        <p:nvSpPr>
          <p:cNvPr id="371" name="Google Shape;371;p31"/>
          <p:cNvSpPr txBox="1">
            <a:spLocks noGrp="1"/>
          </p:cNvSpPr>
          <p:nvPr>
            <p:ph type="title" idx="2"/>
          </p:nvPr>
        </p:nvSpPr>
        <p:spPr>
          <a:xfrm>
            <a:off x="1291500" y="16212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Tree>
    <p:extLst>
      <p:ext uri="{BB962C8B-B14F-4D97-AF65-F5344CB8AC3E}">
        <p14:creationId xmlns:p14="http://schemas.microsoft.com/office/powerpoint/2010/main" val="144399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6"/>
          <p:cNvSpPr txBox="1">
            <a:spLocks noGrp="1"/>
          </p:cNvSpPr>
          <p:nvPr>
            <p:ph type="title"/>
          </p:nvPr>
        </p:nvSpPr>
        <p:spPr>
          <a:xfrm>
            <a:off x="1755536" y="1491630"/>
            <a:ext cx="5696784" cy="707360"/>
          </a:xfrm>
          <a:prstGeom prst="rect">
            <a:avLst/>
          </a:prstGeom>
          <a:ln>
            <a:solidFill>
              <a:schemeClr val="tx1"/>
            </a:solidFill>
          </a:ln>
        </p:spPr>
        <p:txBody>
          <a:bodyPr spcFirstLastPara="1" wrap="square" lIns="91425" tIns="91425" rIns="91425" bIns="91425" anchor="b" anchorCtr="0">
            <a:noAutofit/>
          </a:bodyPr>
          <a:lstStyle/>
          <a:p>
            <a:pPr lvl="0"/>
            <a:r>
              <a:rPr lang="en-US" sz="3600" dirty="0" err="1" smtClean="0"/>
              <a:t>Conslusion</a:t>
            </a:r>
            <a:endParaRPr lang="en-US" sz="3600" dirty="0"/>
          </a:p>
        </p:txBody>
      </p:sp>
      <p:sp>
        <p:nvSpPr>
          <p:cNvPr id="419" name="Google Shape;419;p36"/>
          <p:cNvSpPr txBox="1">
            <a:spLocks noGrp="1"/>
          </p:cNvSpPr>
          <p:nvPr>
            <p:ph type="subTitle" idx="1"/>
          </p:nvPr>
        </p:nvSpPr>
        <p:spPr>
          <a:xfrm>
            <a:off x="971600" y="2499742"/>
            <a:ext cx="7200800" cy="1669858"/>
          </a:xfrm>
          <a:prstGeom prst="rect">
            <a:avLst/>
          </a:prstGeom>
          <a:ln>
            <a:noFill/>
          </a:ln>
        </p:spPr>
        <p:txBody>
          <a:bodyPr spcFirstLastPara="1" wrap="square" lIns="91425" tIns="91425" rIns="91425" bIns="91425" anchor="t" anchorCtr="0">
            <a:noAutofit/>
          </a:bodyPr>
          <a:lstStyle/>
          <a:p>
            <a:r>
              <a:rPr lang="en-US" dirty="0">
                <a:latin typeface="Golos Text SemiBold" charset="0"/>
                <a:cs typeface="Golos Text SemiBold" charset="0"/>
              </a:rPr>
              <a:t>The learning tools developed with a project model assisted by augmented reality has effective criteria in the medium category </a:t>
            </a:r>
            <a:r>
              <a:rPr lang="en-US" dirty="0" smtClean="0">
                <a:latin typeface="Golos Text SemiBold" charset="0"/>
                <a:cs typeface="Golos Text SemiBold" charset="0"/>
              </a:rPr>
              <a:t>to </a:t>
            </a:r>
            <a:r>
              <a:rPr lang="en-US" dirty="0">
                <a:latin typeface="Golos Text SemiBold" charset="0"/>
                <a:cs typeface="Golos Text SemiBold" charset="0"/>
              </a:rPr>
              <a:t>improving students' literacy and creative thinking abilities based on the results of limited trials and wide-scale </a:t>
            </a:r>
            <a:r>
              <a:rPr lang="en-US" dirty="0" smtClean="0">
                <a:latin typeface="Golos Text SemiBold" charset="0"/>
                <a:cs typeface="Golos Text SemiBold" charset="0"/>
              </a:rPr>
              <a:t>trials, </a:t>
            </a:r>
            <a:r>
              <a:rPr lang="en-US" dirty="0">
                <a:latin typeface="Golos Text SemiBold" charset="0"/>
                <a:cs typeface="Golos Text SemiBold" charset="0"/>
              </a:rPr>
              <a:t>so that the product developed can be used in science learning at school.</a:t>
            </a:r>
          </a:p>
        </p:txBody>
      </p:sp>
      <p:sp>
        <p:nvSpPr>
          <p:cNvPr id="2" name="Down Arrow 1"/>
          <p:cNvSpPr/>
          <p:nvPr/>
        </p:nvSpPr>
        <p:spPr>
          <a:xfrm>
            <a:off x="4499992" y="2211710"/>
            <a:ext cx="216024"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9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46"/>
          <p:cNvSpPr txBox="1">
            <a:spLocks noGrp="1"/>
          </p:cNvSpPr>
          <p:nvPr>
            <p:ph type="title"/>
          </p:nvPr>
        </p:nvSpPr>
        <p:spPr>
          <a:xfrm>
            <a:off x="2347950" y="1923678"/>
            <a:ext cx="44481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3" name="Rectangle 2"/>
          <p:cNvSpPr/>
          <p:nvPr/>
        </p:nvSpPr>
        <p:spPr>
          <a:xfrm>
            <a:off x="2051720" y="3579862"/>
            <a:ext cx="504056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455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txBox="1">
            <a:spLocks noGrp="1"/>
          </p:cNvSpPr>
          <p:nvPr>
            <p:ph type="title"/>
          </p:nvPr>
        </p:nvSpPr>
        <p:spPr>
          <a:xfrm>
            <a:off x="720000" y="539500"/>
            <a:ext cx="7603500" cy="59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PART</a:t>
            </a:r>
            <a:endParaRPr dirty="0"/>
          </a:p>
        </p:txBody>
      </p:sp>
      <p:sp>
        <p:nvSpPr>
          <p:cNvPr id="351" name="Google Shape;351;p29"/>
          <p:cNvSpPr txBox="1">
            <a:spLocks noGrp="1"/>
          </p:cNvSpPr>
          <p:nvPr>
            <p:ph type="title" idx="5"/>
          </p:nvPr>
        </p:nvSpPr>
        <p:spPr>
          <a:xfrm>
            <a:off x="720001" y="1643250"/>
            <a:ext cx="731100" cy="59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52" name="Google Shape;352;p29"/>
          <p:cNvSpPr txBox="1">
            <a:spLocks noGrp="1"/>
          </p:cNvSpPr>
          <p:nvPr>
            <p:ph type="title" idx="6"/>
          </p:nvPr>
        </p:nvSpPr>
        <p:spPr>
          <a:xfrm>
            <a:off x="4555425" y="1651750"/>
            <a:ext cx="731100" cy="59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53" name="Google Shape;353;p29"/>
          <p:cNvSpPr txBox="1">
            <a:spLocks noGrp="1"/>
          </p:cNvSpPr>
          <p:nvPr>
            <p:ph type="title" idx="7"/>
          </p:nvPr>
        </p:nvSpPr>
        <p:spPr>
          <a:xfrm>
            <a:off x="720001" y="2917949"/>
            <a:ext cx="731100" cy="59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354" name="Google Shape;354;p29"/>
          <p:cNvSpPr txBox="1">
            <a:spLocks noGrp="1"/>
          </p:cNvSpPr>
          <p:nvPr>
            <p:ph type="title" idx="8"/>
          </p:nvPr>
        </p:nvSpPr>
        <p:spPr>
          <a:xfrm>
            <a:off x="4555425" y="2926450"/>
            <a:ext cx="731100" cy="59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355" name="Google Shape;355;p29"/>
          <p:cNvSpPr txBox="1">
            <a:spLocks noGrp="1"/>
          </p:cNvSpPr>
          <p:nvPr>
            <p:ph type="subTitle" idx="9"/>
          </p:nvPr>
        </p:nvSpPr>
        <p:spPr>
          <a:xfrm>
            <a:off x="1475656" y="1707654"/>
            <a:ext cx="2967900" cy="447600"/>
          </a:xfrm>
          <a:prstGeom prst="rect">
            <a:avLst/>
          </a:prstGeom>
          <a:solidFill>
            <a:schemeClr val="bg2">
              <a:lumMod val="40000"/>
              <a:lumOff val="6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INTRODUCTION</a:t>
            </a:r>
            <a:endParaRPr dirty="0"/>
          </a:p>
        </p:txBody>
      </p:sp>
      <p:sp>
        <p:nvSpPr>
          <p:cNvPr id="356" name="Google Shape;356;p29"/>
          <p:cNvSpPr txBox="1">
            <a:spLocks noGrp="1"/>
          </p:cNvSpPr>
          <p:nvPr>
            <p:ph type="subTitle" idx="13"/>
          </p:nvPr>
        </p:nvSpPr>
        <p:spPr>
          <a:xfrm>
            <a:off x="1507862" y="3003798"/>
            <a:ext cx="2967900" cy="447600"/>
          </a:xfrm>
          <a:prstGeom prst="rect">
            <a:avLst/>
          </a:prstGeom>
          <a:solidFill>
            <a:schemeClr val="bg2">
              <a:lumMod val="40000"/>
              <a:lumOff val="6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METHODE</a:t>
            </a:r>
            <a:endParaRPr dirty="0"/>
          </a:p>
        </p:txBody>
      </p:sp>
      <p:sp>
        <p:nvSpPr>
          <p:cNvPr id="357" name="Google Shape;357;p29"/>
          <p:cNvSpPr txBox="1">
            <a:spLocks noGrp="1"/>
          </p:cNvSpPr>
          <p:nvPr>
            <p:ph type="subTitle" idx="14"/>
          </p:nvPr>
        </p:nvSpPr>
        <p:spPr>
          <a:xfrm>
            <a:off x="5364088" y="1707654"/>
            <a:ext cx="2967900" cy="447600"/>
          </a:xfrm>
          <a:prstGeom prst="rect">
            <a:avLst/>
          </a:prstGeom>
          <a:solidFill>
            <a:schemeClr val="bg2">
              <a:lumMod val="40000"/>
              <a:lumOff val="6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RESULT AND DISCUSSION</a:t>
            </a:r>
            <a:endParaRPr dirty="0"/>
          </a:p>
        </p:txBody>
      </p:sp>
      <p:sp>
        <p:nvSpPr>
          <p:cNvPr id="358" name="Google Shape;358;p29"/>
          <p:cNvSpPr txBox="1">
            <a:spLocks noGrp="1"/>
          </p:cNvSpPr>
          <p:nvPr>
            <p:ph type="subTitle" idx="15"/>
          </p:nvPr>
        </p:nvSpPr>
        <p:spPr>
          <a:xfrm>
            <a:off x="5369476" y="3003798"/>
            <a:ext cx="2967900" cy="447600"/>
          </a:xfrm>
          <a:prstGeom prst="rect">
            <a:avLst/>
          </a:prstGeom>
          <a:solidFill>
            <a:schemeClr val="bg2">
              <a:lumMod val="40000"/>
              <a:lumOff val="6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CONCLUSION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1291500" y="2487900"/>
            <a:ext cx="62178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INTRODUCTION</a:t>
            </a:r>
            <a:endParaRPr dirty="0"/>
          </a:p>
        </p:txBody>
      </p:sp>
      <p:sp>
        <p:nvSpPr>
          <p:cNvPr id="371" name="Google Shape;371;p31"/>
          <p:cNvSpPr txBox="1">
            <a:spLocks noGrp="1"/>
          </p:cNvSpPr>
          <p:nvPr>
            <p:ph type="title" idx="2"/>
          </p:nvPr>
        </p:nvSpPr>
        <p:spPr>
          <a:xfrm>
            <a:off x="1291500" y="16212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9"/>
          <p:cNvSpPr txBox="1">
            <a:spLocks noGrp="1"/>
          </p:cNvSpPr>
          <p:nvPr>
            <p:ph type="title"/>
          </p:nvPr>
        </p:nvSpPr>
        <p:spPr>
          <a:xfrm>
            <a:off x="720000" y="267494"/>
            <a:ext cx="7704000" cy="59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BACKGROUND</a:t>
            </a:r>
            <a:endParaRPr dirty="0"/>
          </a:p>
        </p:txBody>
      </p:sp>
      <p:sp>
        <p:nvSpPr>
          <p:cNvPr id="708" name="Google Shape;708;p39"/>
          <p:cNvSpPr txBox="1"/>
          <p:nvPr/>
        </p:nvSpPr>
        <p:spPr>
          <a:xfrm flipH="1">
            <a:off x="3695804" y="843558"/>
            <a:ext cx="1812300" cy="448950"/>
          </a:xfrm>
          <a:prstGeom prst="rect">
            <a:avLst/>
          </a:prstGeom>
          <a:solidFill>
            <a:schemeClr val="bg2">
              <a:lumMod val="75000"/>
            </a:schemeClr>
          </a:solidFill>
          <a:ln w="3175">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smtClean="0">
                <a:solidFill>
                  <a:schemeClr val="dk1"/>
                </a:solidFill>
                <a:latin typeface="Golos Text SemiBold"/>
                <a:ea typeface="Golos Text SemiBold"/>
                <a:cs typeface="Golos Text SemiBold"/>
                <a:sym typeface="Golos Text SemiBold"/>
              </a:rPr>
              <a:t>Fact</a:t>
            </a:r>
            <a:r>
              <a:rPr lang="en" sz="1600" dirty="0" smtClean="0">
                <a:solidFill>
                  <a:schemeClr val="dk1"/>
                </a:solidFill>
                <a:latin typeface="Golos Text SemiBold"/>
                <a:ea typeface="Golos Text SemiBold"/>
                <a:cs typeface="Golos Text SemiBold"/>
                <a:sym typeface="Golos Text SemiBold"/>
              </a:rPr>
              <a:t>/Problem</a:t>
            </a:r>
            <a:endParaRPr sz="1600" dirty="0">
              <a:solidFill>
                <a:schemeClr val="dk1"/>
              </a:solidFill>
              <a:latin typeface="Golos Text SemiBold"/>
              <a:ea typeface="Golos Text SemiBold"/>
              <a:cs typeface="Golos Text SemiBold"/>
              <a:sym typeface="Golos Text SemiBold"/>
            </a:endParaRPr>
          </a:p>
        </p:txBody>
      </p:sp>
      <p:sp>
        <p:nvSpPr>
          <p:cNvPr id="710" name="Google Shape;710;p39"/>
          <p:cNvSpPr txBox="1"/>
          <p:nvPr/>
        </p:nvSpPr>
        <p:spPr>
          <a:xfrm flipH="1">
            <a:off x="395535" y="843558"/>
            <a:ext cx="2520279" cy="2716577"/>
          </a:xfrm>
          <a:prstGeom prst="rect">
            <a:avLst/>
          </a:prstGeom>
          <a:solidFill>
            <a:schemeClr val="bg2">
              <a:lumMod val="20000"/>
              <a:lumOff val="80000"/>
            </a:schemeClr>
          </a:solidFill>
          <a:ln>
            <a:solidFill>
              <a:schemeClr val="tx1"/>
            </a:solidFill>
          </a:ln>
        </p:spPr>
        <p:txBody>
          <a:bodyPr spcFirstLastPara="1" wrap="square" lIns="91425" tIns="91425" rIns="91425" bIns="91425" anchor="t" anchorCtr="0">
            <a:noAutofit/>
          </a:bodyPr>
          <a:lstStyle/>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Teachers have efforts to carry out creative innovations in learning that lead to achieving learning objectives (</a:t>
            </a:r>
            <a:r>
              <a:rPr lang="en-US" sz="1200" dirty="0" smtClean="0">
                <a:solidFill>
                  <a:schemeClr val="dk1"/>
                </a:solidFill>
                <a:latin typeface="Golos Text SemiBold"/>
                <a:ea typeface="Golos Text SemiBold"/>
                <a:cs typeface="Golos Text SemiBold"/>
                <a:sym typeface="Golos Text SemiBold"/>
              </a:rPr>
              <a:t>science learning)</a:t>
            </a:r>
          </a:p>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Teachers integrate the use of technology in the learning process (</a:t>
            </a:r>
            <a:r>
              <a:rPr lang="en-US" sz="1200" dirty="0" smtClean="0">
                <a:solidFill>
                  <a:schemeClr val="dk1"/>
                </a:solidFill>
                <a:latin typeface="Golos Text SemiBold"/>
                <a:ea typeface="Golos Text SemiBold"/>
                <a:cs typeface="Golos Text SemiBold"/>
                <a:sym typeface="Golos Text SemiBold"/>
              </a:rPr>
              <a:t>science learning)</a:t>
            </a:r>
          </a:p>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Students have adequate scientific literacy and creative thinking </a:t>
            </a:r>
            <a:r>
              <a:rPr lang="en-US" sz="1200" dirty="0" smtClean="0">
                <a:solidFill>
                  <a:schemeClr val="dk1"/>
                </a:solidFill>
                <a:latin typeface="Golos Text SemiBold"/>
                <a:ea typeface="Golos Text SemiBold"/>
                <a:cs typeface="Golos Text SemiBold"/>
                <a:sym typeface="Golos Text SemiBold"/>
              </a:rPr>
              <a:t>abilities</a:t>
            </a:r>
            <a:endParaRPr sz="1200" dirty="0">
              <a:solidFill>
                <a:schemeClr val="dk1"/>
              </a:solidFill>
              <a:latin typeface="Golos Text SemiBold"/>
              <a:ea typeface="Golos Text SemiBold"/>
              <a:cs typeface="Golos Text SemiBold"/>
              <a:sym typeface="Golos Text SemiBold"/>
            </a:endParaRPr>
          </a:p>
        </p:txBody>
      </p:sp>
      <p:sp>
        <p:nvSpPr>
          <p:cNvPr id="711" name="Google Shape;711;p39"/>
          <p:cNvSpPr txBox="1"/>
          <p:nvPr/>
        </p:nvSpPr>
        <p:spPr>
          <a:xfrm flipH="1">
            <a:off x="728967" y="3923000"/>
            <a:ext cx="1812300" cy="448950"/>
          </a:xfrm>
          <a:prstGeom prst="rect">
            <a:avLst/>
          </a:prstGeom>
          <a:solidFill>
            <a:schemeClr val="bg2">
              <a:lumMod val="75000"/>
            </a:schemeClr>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Golos Text SemiBold"/>
                <a:ea typeface="Golos Text SemiBold"/>
                <a:cs typeface="Golos Text SemiBold"/>
                <a:sym typeface="Golos Text SemiBold"/>
              </a:rPr>
              <a:t>Hope</a:t>
            </a:r>
            <a:endParaRPr sz="1600" dirty="0">
              <a:solidFill>
                <a:schemeClr val="dk1"/>
              </a:solidFill>
              <a:latin typeface="Golos Text SemiBold"/>
              <a:ea typeface="Golos Text SemiBold"/>
              <a:cs typeface="Golos Text SemiBold"/>
              <a:sym typeface="Golos Text SemiBold"/>
            </a:endParaRPr>
          </a:p>
        </p:txBody>
      </p:sp>
      <p:sp>
        <p:nvSpPr>
          <p:cNvPr id="714" name="Google Shape;714;p39"/>
          <p:cNvSpPr txBox="1"/>
          <p:nvPr/>
        </p:nvSpPr>
        <p:spPr>
          <a:xfrm flipH="1">
            <a:off x="6604825" y="3939902"/>
            <a:ext cx="1812300" cy="448950"/>
          </a:xfrm>
          <a:prstGeom prst="rect">
            <a:avLst/>
          </a:prstGeom>
          <a:solidFill>
            <a:schemeClr val="bg2">
              <a:lumMod val="75000"/>
            </a:schemeClr>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Golos Text SemiBold"/>
                <a:ea typeface="Golos Text SemiBold"/>
                <a:cs typeface="Golos Text SemiBold"/>
                <a:sym typeface="Golos Text SemiBold"/>
              </a:rPr>
              <a:t>Solution</a:t>
            </a:r>
            <a:endParaRPr sz="1600" dirty="0">
              <a:solidFill>
                <a:schemeClr val="dk1"/>
              </a:solidFill>
              <a:latin typeface="Golos Text SemiBold"/>
              <a:ea typeface="Golos Text SemiBold"/>
              <a:cs typeface="Golos Text SemiBold"/>
              <a:sym typeface="Golos Text SemiBold"/>
            </a:endParaRPr>
          </a:p>
        </p:txBody>
      </p:sp>
      <p:cxnSp>
        <p:nvCxnSpPr>
          <p:cNvPr id="723" name="Google Shape;723;p39"/>
          <p:cNvCxnSpPr>
            <a:stCxn id="724" idx="4"/>
            <a:endCxn id="714" idx="0"/>
          </p:cNvCxnSpPr>
          <p:nvPr/>
        </p:nvCxnSpPr>
        <p:spPr>
          <a:xfrm>
            <a:off x="7510925" y="3795886"/>
            <a:ext cx="50" cy="144016"/>
          </a:xfrm>
          <a:prstGeom prst="straightConnector1">
            <a:avLst/>
          </a:prstGeom>
          <a:noFill/>
          <a:ln w="9525" cap="flat" cmpd="sng">
            <a:solidFill>
              <a:schemeClr val="dk1"/>
            </a:solidFill>
            <a:prstDash val="solid"/>
            <a:round/>
            <a:headEnd type="none" w="med" len="med"/>
            <a:tailEnd type="none" w="med" len="med"/>
          </a:ln>
        </p:spPr>
      </p:cxnSp>
      <p:sp>
        <p:nvSpPr>
          <p:cNvPr id="718" name="Google Shape;718;p39"/>
          <p:cNvSpPr/>
          <p:nvPr/>
        </p:nvSpPr>
        <p:spPr>
          <a:xfrm>
            <a:off x="4499992" y="1419622"/>
            <a:ext cx="186600" cy="186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Syne"/>
              <a:ea typeface="Syne"/>
              <a:cs typeface="Syne"/>
              <a:sym typeface="Syne"/>
            </a:endParaRPr>
          </a:p>
        </p:txBody>
      </p:sp>
      <p:sp>
        <p:nvSpPr>
          <p:cNvPr id="730" name="Google Shape;730;p39"/>
          <p:cNvSpPr/>
          <p:nvPr/>
        </p:nvSpPr>
        <p:spPr>
          <a:xfrm>
            <a:off x="1525925" y="3579862"/>
            <a:ext cx="186600" cy="186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yne"/>
              <a:ea typeface="Syne"/>
              <a:cs typeface="Syne"/>
              <a:sym typeface="Syne"/>
            </a:endParaRPr>
          </a:p>
        </p:txBody>
      </p:sp>
      <p:sp>
        <p:nvSpPr>
          <p:cNvPr id="724" name="Google Shape;724;p39"/>
          <p:cNvSpPr/>
          <p:nvPr/>
        </p:nvSpPr>
        <p:spPr>
          <a:xfrm>
            <a:off x="7417625" y="3609286"/>
            <a:ext cx="186600" cy="186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yne"/>
              <a:ea typeface="Syne"/>
              <a:cs typeface="Syne"/>
              <a:sym typeface="Syne"/>
            </a:endParaRPr>
          </a:p>
        </p:txBody>
      </p:sp>
      <p:cxnSp>
        <p:nvCxnSpPr>
          <p:cNvPr id="37" name="Google Shape;729;p39"/>
          <p:cNvCxnSpPr/>
          <p:nvPr/>
        </p:nvCxnSpPr>
        <p:spPr>
          <a:xfrm>
            <a:off x="4571950" y="1299054"/>
            <a:ext cx="50" cy="156538"/>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723;p39"/>
          <p:cNvCxnSpPr/>
          <p:nvPr/>
        </p:nvCxnSpPr>
        <p:spPr>
          <a:xfrm>
            <a:off x="1619622" y="3723878"/>
            <a:ext cx="50" cy="207371"/>
          </a:xfrm>
          <a:prstGeom prst="straightConnector1">
            <a:avLst/>
          </a:prstGeom>
          <a:noFill/>
          <a:ln w="9525" cap="flat" cmpd="sng">
            <a:solidFill>
              <a:schemeClr val="dk1"/>
            </a:solidFill>
            <a:prstDash val="solid"/>
            <a:round/>
            <a:headEnd type="none" w="med" len="med"/>
            <a:tailEnd type="none" w="med" len="med"/>
          </a:ln>
        </p:spPr>
      </p:cxnSp>
      <p:sp>
        <p:nvSpPr>
          <p:cNvPr id="42" name="Google Shape;710;p39"/>
          <p:cNvSpPr txBox="1"/>
          <p:nvPr/>
        </p:nvSpPr>
        <p:spPr>
          <a:xfrm flipH="1">
            <a:off x="3131839" y="1622805"/>
            <a:ext cx="2880319" cy="2965169"/>
          </a:xfrm>
          <a:prstGeom prst="rect">
            <a:avLst/>
          </a:prstGeom>
          <a:solidFill>
            <a:schemeClr val="bg2">
              <a:lumMod val="20000"/>
              <a:lumOff val="80000"/>
            </a:schemeClr>
          </a:solidFill>
          <a:ln>
            <a:solidFill>
              <a:schemeClr val="tx1"/>
            </a:solidFill>
          </a:ln>
        </p:spPr>
        <p:txBody>
          <a:bodyPr spcFirstLastPara="1" wrap="square" lIns="91425" tIns="91425" rIns="91425" bIns="91425" anchor="t" anchorCtr="0">
            <a:noAutofit/>
          </a:bodyPr>
          <a:lstStyle/>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Students' science learning outcomes are still relatively low (a learning process that has not directed students to train their thinking skills and solve problems scientifically)</a:t>
            </a:r>
          </a:p>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Facilities and infrastructure, learning </a:t>
            </a:r>
            <a:r>
              <a:rPr lang="en-US" sz="1200" dirty="0" smtClean="0">
                <a:solidFill>
                  <a:schemeClr val="dk1"/>
                </a:solidFill>
                <a:latin typeface="Golos Text SemiBold"/>
                <a:ea typeface="Golos Text SemiBold"/>
                <a:cs typeface="Golos Text SemiBold"/>
                <a:sym typeface="Golos Text SemiBold"/>
              </a:rPr>
              <a:t>sources </a:t>
            </a:r>
            <a:r>
              <a:rPr lang="en-US" sz="1200" dirty="0">
                <a:solidFill>
                  <a:schemeClr val="dk1"/>
                </a:solidFill>
                <a:latin typeface="Golos Text SemiBold"/>
                <a:ea typeface="Golos Text SemiBold"/>
                <a:cs typeface="Golos Text SemiBold"/>
                <a:sym typeface="Golos Text SemiBold"/>
              </a:rPr>
              <a:t>and media in science learning are still very limited </a:t>
            </a:r>
          </a:p>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Science learning has not been integrated with the use of technology</a:t>
            </a:r>
          </a:p>
          <a:p>
            <a:pPr marL="285750" lvl="0" indent="-285750">
              <a:buFont typeface="Arial" pitchFamily="34" charset="0"/>
              <a:buChar char="•"/>
            </a:pPr>
            <a:r>
              <a:rPr lang="en-US" sz="1200" dirty="0">
                <a:solidFill>
                  <a:schemeClr val="dk1"/>
                </a:solidFill>
                <a:latin typeface="Golos Text SemiBold"/>
                <a:ea typeface="Golos Text SemiBold"/>
                <a:cs typeface="Golos Text SemiBold"/>
                <a:sym typeface="Golos Text SemiBold"/>
              </a:rPr>
              <a:t>Teachers have limitations in preparing learning tools</a:t>
            </a:r>
            <a:endParaRPr sz="1200" dirty="0">
              <a:solidFill>
                <a:schemeClr val="dk1"/>
              </a:solidFill>
              <a:latin typeface="Golos Text SemiBold"/>
              <a:ea typeface="Golos Text SemiBold"/>
              <a:cs typeface="Golos Text SemiBold"/>
              <a:sym typeface="Golos Text SemiBold"/>
            </a:endParaRPr>
          </a:p>
        </p:txBody>
      </p:sp>
      <p:sp>
        <p:nvSpPr>
          <p:cNvPr id="43" name="Google Shape;710;p39"/>
          <p:cNvSpPr txBox="1"/>
          <p:nvPr/>
        </p:nvSpPr>
        <p:spPr>
          <a:xfrm flipH="1">
            <a:off x="6250834" y="2499742"/>
            <a:ext cx="2520279" cy="1092961"/>
          </a:xfrm>
          <a:prstGeom prst="rect">
            <a:avLst/>
          </a:prstGeom>
          <a:solidFill>
            <a:schemeClr val="bg2">
              <a:lumMod val="20000"/>
              <a:lumOff val="80000"/>
            </a:schemeClr>
          </a:solidFill>
          <a:ln>
            <a:solidFill>
              <a:schemeClr val="tx1"/>
            </a:solidFill>
          </a:ln>
        </p:spPr>
        <p:txBody>
          <a:bodyPr spcFirstLastPara="1" wrap="square" lIns="91425" tIns="91425" rIns="91425" bIns="91425" anchor="t" anchorCtr="0">
            <a:noAutofit/>
          </a:bodyPr>
          <a:lstStyle/>
          <a:p>
            <a:pPr lvl="0" algn="ctr"/>
            <a:r>
              <a:rPr lang="en-US" sz="1200" dirty="0" smtClean="0">
                <a:solidFill>
                  <a:schemeClr val="dk1"/>
                </a:solidFill>
                <a:latin typeface="Golos Text SemiBold"/>
                <a:ea typeface="Golos Text SemiBold"/>
                <a:cs typeface="Golos Text SemiBold"/>
                <a:sym typeface="Golos Text SemiBold"/>
              </a:rPr>
              <a:t>“Development </a:t>
            </a:r>
            <a:r>
              <a:rPr lang="en-US" sz="1200" dirty="0">
                <a:solidFill>
                  <a:schemeClr val="dk1"/>
                </a:solidFill>
                <a:latin typeface="Golos Text SemiBold"/>
                <a:ea typeface="Golos Text SemiBold"/>
                <a:cs typeface="Golos Text SemiBold"/>
                <a:sym typeface="Golos Text SemiBold"/>
              </a:rPr>
              <a:t>of </a:t>
            </a:r>
            <a:r>
              <a:rPr lang="en-US" sz="1200" dirty="0" smtClean="0">
                <a:solidFill>
                  <a:schemeClr val="dk1"/>
                </a:solidFill>
                <a:latin typeface="Golos Text SemiBold"/>
                <a:ea typeface="Golos Text SemiBold"/>
                <a:cs typeface="Golos Text SemiBold"/>
                <a:sym typeface="Golos Text SemiBold"/>
              </a:rPr>
              <a:t>Project </a:t>
            </a:r>
            <a:r>
              <a:rPr lang="en-US" sz="1200" dirty="0">
                <a:solidFill>
                  <a:schemeClr val="dk1"/>
                </a:solidFill>
                <a:latin typeface="Golos Text SemiBold"/>
                <a:ea typeface="Golos Text SemiBold"/>
                <a:cs typeface="Golos Text SemiBold"/>
                <a:sym typeface="Golos Text SemiBold"/>
              </a:rPr>
              <a:t>Model Learning Tools </a:t>
            </a:r>
            <a:r>
              <a:rPr lang="en-US" sz="1200" dirty="0" smtClean="0">
                <a:solidFill>
                  <a:schemeClr val="dk1"/>
                </a:solidFill>
                <a:latin typeface="Golos Text SemiBold"/>
                <a:ea typeface="Golos Text SemiBold"/>
                <a:cs typeface="Golos Text SemiBold"/>
                <a:sym typeface="Golos Text SemiBold"/>
              </a:rPr>
              <a:t>Assisted by </a:t>
            </a:r>
            <a:r>
              <a:rPr lang="en-US" sz="1200" dirty="0">
                <a:solidFill>
                  <a:schemeClr val="dk1"/>
                </a:solidFill>
                <a:latin typeface="Golos Text SemiBold"/>
                <a:ea typeface="Golos Text SemiBold"/>
                <a:cs typeface="Golos Text SemiBold"/>
                <a:sym typeface="Golos Text SemiBold"/>
              </a:rPr>
              <a:t>Augmented Reality </a:t>
            </a:r>
            <a:r>
              <a:rPr lang="en-US" sz="1200" dirty="0" smtClean="0">
                <a:solidFill>
                  <a:schemeClr val="dk1"/>
                </a:solidFill>
                <a:latin typeface="Golos Text SemiBold"/>
                <a:ea typeface="Golos Text SemiBold"/>
                <a:cs typeface="Golos Text SemiBold"/>
                <a:sym typeface="Golos Text SemiBold"/>
              </a:rPr>
              <a:t>to </a:t>
            </a:r>
            <a:r>
              <a:rPr lang="en-US" sz="1200" dirty="0">
                <a:solidFill>
                  <a:schemeClr val="dk1"/>
                </a:solidFill>
                <a:latin typeface="Golos Text SemiBold"/>
                <a:ea typeface="Golos Text SemiBold"/>
                <a:cs typeface="Golos Text SemiBold"/>
                <a:sym typeface="Golos Text SemiBold"/>
              </a:rPr>
              <a:t>Improve Students' Scientific Literacy and Creative Thinking </a:t>
            </a:r>
            <a:r>
              <a:rPr lang="en-US" sz="1200" dirty="0" smtClean="0">
                <a:solidFill>
                  <a:schemeClr val="dk1"/>
                </a:solidFill>
                <a:latin typeface="Golos Text SemiBold"/>
                <a:ea typeface="Golos Text SemiBold"/>
                <a:cs typeface="Golos Text SemiBold"/>
                <a:sym typeface="Golos Text SemiBold"/>
              </a:rPr>
              <a:t>Abilities”</a:t>
            </a:r>
            <a:endParaRPr sz="1200" dirty="0">
              <a:solidFill>
                <a:schemeClr val="dk1"/>
              </a:solidFill>
              <a:latin typeface="Golos Text SemiBold"/>
              <a:ea typeface="Golos Text SemiBold"/>
              <a:cs typeface="Golos Text SemiBold"/>
              <a:sym typeface="Golos Text SemiBold"/>
            </a:endParaRPr>
          </a:p>
        </p:txBody>
      </p:sp>
      <p:sp>
        <p:nvSpPr>
          <p:cNvPr id="8" name="Up Arrow 7"/>
          <p:cNvSpPr/>
          <p:nvPr/>
        </p:nvSpPr>
        <p:spPr>
          <a:xfrm>
            <a:off x="7409736" y="2293574"/>
            <a:ext cx="186600" cy="20616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Google Shape;710;p39"/>
          <p:cNvSpPr txBox="1"/>
          <p:nvPr/>
        </p:nvSpPr>
        <p:spPr>
          <a:xfrm flipH="1">
            <a:off x="6242893" y="843559"/>
            <a:ext cx="2520279" cy="1358288"/>
          </a:xfrm>
          <a:prstGeom prst="rect">
            <a:avLst/>
          </a:prstGeom>
          <a:solidFill>
            <a:schemeClr val="bg2">
              <a:lumMod val="20000"/>
              <a:lumOff val="80000"/>
            </a:schemeClr>
          </a:solidFill>
          <a:ln>
            <a:solidFill>
              <a:schemeClr val="tx1"/>
            </a:solidFill>
          </a:ln>
        </p:spPr>
        <p:txBody>
          <a:bodyPr spcFirstLastPara="1" wrap="square" lIns="91425" tIns="91425" rIns="91425" bIns="91425" anchor="t" anchorCtr="0">
            <a:noAutofit/>
          </a:bodyPr>
          <a:lstStyle/>
          <a:p>
            <a:pPr lvl="0" algn="ctr"/>
            <a:r>
              <a:rPr lang="en-US" sz="1200" dirty="0">
                <a:latin typeface="Golos Text SemiBold" charset="0"/>
                <a:cs typeface="Golos Text SemiBold" charset="0"/>
              </a:rPr>
              <a:t>Products that have been developed need to be tested to determine their level of effectiveness in their application to learning activities </a:t>
            </a:r>
            <a:r>
              <a:rPr lang="en-US" sz="1200" dirty="0" smtClean="0">
                <a:latin typeface="Golos Text SemiBold" charset="0"/>
                <a:cs typeface="Golos Text SemiBold" charset="0"/>
              </a:rPr>
              <a:t> (</a:t>
            </a:r>
            <a:r>
              <a:rPr lang="en-US" sz="1200" dirty="0" err="1" smtClean="0">
                <a:latin typeface="Golos Text SemiBold" charset="0"/>
                <a:cs typeface="Golos Text SemiBold" charset="0"/>
              </a:rPr>
              <a:t>Multazam</a:t>
            </a:r>
            <a:r>
              <a:rPr lang="en-US" sz="1200" dirty="0">
                <a:latin typeface="Golos Text SemiBold" charset="0"/>
                <a:cs typeface="Golos Text SemiBold" charset="0"/>
              </a:rPr>
              <a:t> </a:t>
            </a:r>
            <a:r>
              <a:rPr lang="en-US" sz="1200" i="1" dirty="0" smtClean="0">
                <a:latin typeface="Golos Text SemiBold" charset="0"/>
                <a:cs typeface="Golos Text SemiBold" charset="0"/>
              </a:rPr>
              <a:t>et al</a:t>
            </a:r>
            <a:r>
              <a:rPr lang="en-US" sz="1200" dirty="0" smtClean="0">
                <a:latin typeface="Golos Text SemiBold" charset="0"/>
                <a:cs typeface="Golos Text SemiBold" charset="0"/>
              </a:rPr>
              <a:t>., 2023)</a:t>
            </a:r>
            <a:endParaRPr sz="1200" dirty="0">
              <a:solidFill>
                <a:schemeClr val="dk1"/>
              </a:solidFill>
              <a:latin typeface="Golos Text SemiBold" charset="0"/>
              <a:ea typeface="Golos Text SemiBold"/>
              <a:cs typeface="Golos Text SemiBold" charset="0"/>
              <a:sym typeface="Golos Text SemiBold"/>
            </a:endParaRPr>
          </a:p>
        </p:txBody>
      </p:sp>
    </p:spTree>
    <p:extLst>
      <p:ext uri="{BB962C8B-B14F-4D97-AF65-F5344CB8AC3E}">
        <p14:creationId xmlns:p14="http://schemas.microsoft.com/office/powerpoint/2010/main" val="73490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6"/>
          <p:cNvSpPr txBox="1">
            <a:spLocks noGrp="1"/>
          </p:cNvSpPr>
          <p:nvPr>
            <p:ph type="title"/>
          </p:nvPr>
        </p:nvSpPr>
        <p:spPr>
          <a:xfrm>
            <a:off x="1755536" y="1491630"/>
            <a:ext cx="5696784" cy="707360"/>
          </a:xfrm>
          <a:prstGeom prst="rect">
            <a:avLst/>
          </a:prstGeom>
          <a:ln>
            <a:solidFill>
              <a:schemeClr val="tx1"/>
            </a:solidFill>
          </a:ln>
        </p:spPr>
        <p:txBody>
          <a:bodyPr spcFirstLastPara="1" wrap="square" lIns="91425" tIns="91425" rIns="91425" bIns="91425" anchor="b" anchorCtr="0">
            <a:noAutofit/>
          </a:bodyPr>
          <a:lstStyle/>
          <a:p>
            <a:pPr lvl="0"/>
            <a:r>
              <a:rPr lang="en-US" sz="3600" dirty="0" smtClean="0"/>
              <a:t>Research Purposes</a:t>
            </a:r>
            <a:endParaRPr lang="en-US" sz="3600" dirty="0"/>
          </a:p>
        </p:txBody>
      </p:sp>
      <p:sp>
        <p:nvSpPr>
          <p:cNvPr id="419" name="Google Shape;419;p36"/>
          <p:cNvSpPr txBox="1">
            <a:spLocks noGrp="1"/>
          </p:cNvSpPr>
          <p:nvPr>
            <p:ph type="subTitle" idx="1"/>
          </p:nvPr>
        </p:nvSpPr>
        <p:spPr>
          <a:xfrm>
            <a:off x="2395756" y="2499742"/>
            <a:ext cx="4480500" cy="1669858"/>
          </a:xfrm>
          <a:prstGeom prst="rect">
            <a:avLst/>
          </a:prstGeom>
          <a:ln>
            <a:noFill/>
          </a:ln>
        </p:spPr>
        <p:txBody>
          <a:bodyPr spcFirstLastPara="1" wrap="square" lIns="91425" tIns="91425" rIns="91425" bIns="91425" anchor="t" anchorCtr="0">
            <a:noAutofit/>
          </a:bodyPr>
          <a:lstStyle/>
          <a:p>
            <a:pPr marL="0" lvl="0" indent="0"/>
            <a:r>
              <a:rPr lang="en-US" dirty="0">
                <a:latin typeface="Golos Text SemiBold" charset="0"/>
                <a:cs typeface="Golos Text SemiBold" charset="0"/>
              </a:rPr>
              <a:t>T</a:t>
            </a:r>
            <a:r>
              <a:rPr lang="en-US" dirty="0" smtClean="0">
                <a:latin typeface="Golos Text SemiBold" charset="0"/>
                <a:cs typeface="Golos Text SemiBold" charset="0"/>
              </a:rPr>
              <a:t>he </a:t>
            </a:r>
            <a:r>
              <a:rPr lang="en-US" dirty="0">
                <a:latin typeface="Golos Text SemiBold" charset="0"/>
                <a:cs typeface="Golos Text SemiBold" charset="0"/>
              </a:rPr>
              <a:t>aim of this research is to determine the effectiveness of project model learning tools assisted by augmented reality to improve students' scientific literacy and creative thinking abilities.</a:t>
            </a:r>
            <a:endParaRPr dirty="0">
              <a:latin typeface="Golos Text SemiBold" charset="0"/>
              <a:cs typeface="Golos Text SemiBold" charset="0"/>
            </a:endParaRPr>
          </a:p>
        </p:txBody>
      </p:sp>
      <p:sp>
        <p:nvSpPr>
          <p:cNvPr id="2" name="Down Arrow 1"/>
          <p:cNvSpPr/>
          <p:nvPr/>
        </p:nvSpPr>
        <p:spPr>
          <a:xfrm>
            <a:off x="4499992" y="2211710"/>
            <a:ext cx="216024"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04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1291500" y="2487900"/>
            <a:ext cx="62178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METHODE</a:t>
            </a:r>
            <a:endParaRPr dirty="0"/>
          </a:p>
        </p:txBody>
      </p:sp>
      <p:sp>
        <p:nvSpPr>
          <p:cNvPr id="371" name="Google Shape;371;p31"/>
          <p:cNvSpPr txBox="1">
            <a:spLocks noGrp="1"/>
          </p:cNvSpPr>
          <p:nvPr>
            <p:ph type="title" idx="2"/>
          </p:nvPr>
        </p:nvSpPr>
        <p:spPr>
          <a:xfrm>
            <a:off x="1291500" y="16212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02</a:t>
            </a:r>
            <a:endParaRPr dirty="0"/>
          </a:p>
        </p:txBody>
      </p:sp>
    </p:spTree>
    <p:extLst>
      <p:ext uri="{BB962C8B-B14F-4D97-AF65-F5344CB8AC3E}">
        <p14:creationId xmlns:p14="http://schemas.microsoft.com/office/powerpoint/2010/main" val="227618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0"/>
          <p:cNvSpPr txBox="1">
            <a:spLocks noGrp="1"/>
          </p:cNvSpPr>
          <p:nvPr>
            <p:ph type="title"/>
          </p:nvPr>
        </p:nvSpPr>
        <p:spPr>
          <a:xfrm>
            <a:off x="683568" y="267494"/>
            <a:ext cx="7603500" cy="598200"/>
          </a:xfrm>
          <a:prstGeom prst="rect">
            <a:avLst/>
          </a:prstGeom>
        </p:spPr>
        <p:txBody>
          <a:bodyPr spcFirstLastPara="1" wrap="square" lIns="91425" tIns="91425" rIns="91425" bIns="91425" anchor="t" anchorCtr="0">
            <a:noAutofit/>
          </a:bodyPr>
          <a:lstStyle/>
          <a:p>
            <a:pPr lvl="0"/>
            <a:r>
              <a:rPr lang="en-US" sz="2400" u="sng" dirty="0" smtClean="0"/>
              <a:t>Types and Stages of Research</a:t>
            </a:r>
            <a:endParaRPr lang="en-US" sz="2400" u="sng" dirty="0"/>
          </a:p>
        </p:txBody>
      </p:sp>
      <p:sp>
        <p:nvSpPr>
          <p:cNvPr id="365" name="Google Shape;365;p30"/>
          <p:cNvSpPr txBox="1">
            <a:spLocks noGrp="1"/>
          </p:cNvSpPr>
          <p:nvPr>
            <p:ph type="subTitle" idx="2"/>
          </p:nvPr>
        </p:nvSpPr>
        <p:spPr>
          <a:xfrm>
            <a:off x="728684" y="821606"/>
            <a:ext cx="3699300" cy="2254200"/>
          </a:xfrm>
          <a:prstGeom prst="rect">
            <a:avLst/>
          </a:prstGeom>
          <a:ln>
            <a:solidFill>
              <a:schemeClr val="tx1"/>
            </a:solidFill>
          </a:ln>
        </p:spPr>
        <p:txBody>
          <a:bodyPr spcFirstLastPara="1" wrap="square" lIns="91425" tIns="91425" rIns="91425" bIns="91425" anchor="t" anchorCtr="0">
            <a:noAutofit/>
          </a:bodyPr>
          <a:lstStyle/>
          <a:p>
            <a:pPr marL="0" lvl="0" indent="0" algn="ctr"/>
            <a:r>
              <a:rPr lang="en-US" sz="1600" b="1" dirty="0">
                <a:latin typeface="Golos Text SemiBold" charset="0"/>
                <a:cs typeface="Golos Text SemiBold" charset="0"/>
              </a:rPr>
              <a:t>This research is a type of research and development with the design used, namely a 4D model. Research with 4D model design consists of four main stages, namely define, design, development and dissemination</a:t>
            </a:r>
            <a:endParaRPr sz="1600" dirty="0">
              <a:latin typeface="Golos Text SemiBold" charset="0"/>
              <a:cs typeface="Golos Text SemiBold" charset="0"/>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t="1593" b="3502"/>
          <a:stretch>
            <a:fillRect/>
          </a:stretch>
        </p:blipFill>
        <p:spPr bwMode="auto">
          <a:xfrm>
            <a:off x="5148064" y="821878"/>
            <a:ext cx="3168352" cy="36220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93760" y="4443958"/>
            <a:ext cx="2476960" cy="261610"/>
          </a:xfrm>
          <a:prstGeom prst="rect">
            <a:avLst/>
          </a:prstGeom>
        </p:spPr>
        <p:txBody>
          <a:bodyPr wrap="none">
            <a:spAutoFit/>
          </a:bodyPr>
          <a:lstStyle/>
          <a:p>
            <a:r>
              <a:rPr lang="en-IN" sz="1100" b="1" dirty="0" smtClean="0">
                <a:latin typeface="Golos Text SemiBold" charset="0"/>
                <a:cs typeface="Golos Text SemiBold" charset="0"/>
              </a:rPr>
              <a:t>Figure 1</a:t>
            </a:r>
            <a:r>
              <a:rPr lang="en-IN" sz="1100" dirty="0" smtClean="0">
                <a:latin typeface="Golos Text SemiBold" charset="0"/>
                <a:cs typeface="Golos Text SemiBold" charset="0"/>
              </a:rPr>
              <a:t>. 4D Research Procedures</a:t>
            </a:r>
            <a:endParaRPr lang="en-US" sz="1100" b="1" dirty="0">
              <a:latin typeface="Golos Text SemiBold" charset="0"/>
              <a:cs typeface="Golos Text SemiBold" charset="0"/>
            </a:endParaRPr>
          </a:p>
        </p:txBody>
      </p:sp>
      <p:sp>
        <p:nvSpPr>
          <p:cNvPr id="5" name="Right Arrow 4"/>
          <p:cNvSpPr/>
          <p:nvPr/>
        </p:nvSpPr>
        <p:spPr>
          <a:xfrm>
            <a:off x="4572000" y="1707654"/>
            <a:ext cx="432048"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5" name="Google Shape;365;p30"/>
          <p:cNvSpPr txBox="1">
            <a:spLocks noGrp="1"/>
          </p:cNvSpPr>
          <p:nvPr>
            <p:ph type="subTitle" idx="2"/>
          </p:nvPr>
        </p:nvSpPr>
        <p:spPr>
          <a:xfrm>
            <a:off x="944708" y="699542"/>
            <a:ext cx="7299700" cy="1822152"/>
          </a:xfrm>
          <a:prstGeom prst="rect">
            <a:avLst/>
          </a:prstGeom>
          <a:ln>
            <a:solidFill>
              <a:schemeClr val="tx1"/>
            </a:solidFill>
          </a:ln>
        </p:spPr>
        <p:txBody>
          <a:bodyPr spcFirstLastPara="1" wrap="square" lIns="91425" tIns="91425" rIns="91425" bIns="91425" anchor="t" anchorCtr="0">
            <a:noAutofit/>
          </a:bodyPr>
          <a:lstStyle/>
          <a:p>
            <a:pPr marL="0" lvl="0" indent="0" algn="just"/>
            <a:r>
              <a:rPr lang="en-US" b="1" dirty="0">
                <a:latin typeface="Golos Text SemiBold" charset="0"/>
                <a:cs typeface="Golos Text SemiBold" charset="0"/>
              </a:rPr>
              <a:t>Testing the effectiveness of learning device products is carried out at the third stage, namely the development stage. Effectiveness testing can be carried out after validation testing and practicality testing of learning </a:t>
            </a:r>
            <a:r>
              <a:rPr lang="en-US" b="1" dirty="0" smtClean="0">
                <a:latin typeface="Golos Text SemiBold" charset="0"/>
                <a:cs typeface="Golos Text SemiBold" charset="0"/>
              </a:rPr>
              <a:t>tool </a:t>
            </a:r>
            <a:r>
              <a:rPr lang="en-US" b="1" dirty="0">
                <a:latin typeface="Golos Text SemiBold" charset="0"/>
                <a:cs typeface="Golos Text SemiBold" charset="0"/>
              </a:rPr>
              <a:t>products. This effectiveness test was carried out on a limited scale and a wide scale on class VIII MTs students. A limited scale trial was carried out in one class with 20 students. Meanwhile, wide-scale trials were carried out in three different classes with a total of 59 students.</a:t>
            </a:r>
            <a:endParaRPr dirty="0">
              <a:latin typeface="Golos Text SemiBold" charset="0"/>
              <a:cs typeface="Golos Text SemiBold" charset="0"/>
            </a:endParaRPr>
          </a:p>
        </p:txBody>
      </p:sp>
      <p:sp>
        <p:nvSpPr>
          <p:cNvPr id="2" name="Down Arrow 1"/>
          <p:cNvSpPr/>
          <p:nvPr/>
        </p:nvSpPr>
        <p:spPr>
          <a:xfrm>
            <a:off x="4355976" y="2571750"/>
            <a:ext cx="432048" cy="4320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Google Shape;365;p30"/>
          <p:cNvSpPr txBox="1">
            <a:spLocks noGrp="1"/>
          </p:cNvSpPr>
          <p:nvPr>
            <p:ph type="subTitle" idx="2"/>
          </p:nvPr>
        </p:nvSpPr>
        <p:spPr>
          <a:xfrm>
            <a:off x="944708" y="3363838"/>
            <a:ext cx="7299700" cy="1152128"/>
          </a:xfrm>
          <a:prstGeom prst="rect">
            <a:avLst/>
          </a:prstGeom>
          <a:ln>
            <a:solidFill>
              <a:schemeClr val="tx1"/>
            </a:solidFill>
          </a:ln>
        </p:spPr>
        <p:txBody>
          <a:bodyPr spcFirstLastPara="1" wrap="square" lIns="91425" tIns="91425" rIns="91425" bIns="91425" anchor="t" anchorCtr="0">
            <a:noAutofit/>
          </a:bodyPr>
          <a:lstStyle/>
          <a:p>
            <a:pPr marL="0" lvl="0" indent="0" algn="just"/>
            <a:r>
              <a:rPr lang="en-US" b="1" dirty="0">
                <a:latin typeface="Golos Text SemiBold" charset="0"/>
                <a:cs typeface="Golos Text SemiBold" charset="0"/>
              </a:rPr>
              <a:t>The effectiveness test instrument is in the form of pre-test and post-test questions to measure the increase in scientific literacy and creative thinking abilities of students which consists of 8 descriptive questions.</a:t>
            </a:r>
            <a:endParaRPr dirty="0">
              <a:latin typeface="Golos Text SemiBold" charset="0"/>
              <a:cs typeface="Golos Text SemiBold" charset="0"/>
            </a:endParaRPr>
          </a:p>
        </p:txBody>
      </p:sp>
      <p:sp>
        <p:nvSpPr>
          <p:cNvPr id="9" name="Google Shape;363;p30"/>
          <p:cNvSpPr txBox="1">
            <a:spLocks noGrp="1"/>
          </p:cNvSpPr>
          <p:nvPr>
            <p:ph type="title"/>
          </p:nvPr>
        </p:nvSpPr>
        <p:spPr>
          <a:xfrm>
            <a:off x="2858482" y="2909654"/>
            <a:ext cx="4305806" cy="598200"/>
          </a:xfrm>
          <a:prstGeom prst="rect">
            <a:avLst/>
          </a:prstGeom>
        </p:spPr>
        <p:txBody>
          <a:bodyPr spcFirstLastPara="1" wrap="square" lIns="91425" tIns="91425" rIns="91425" bIns="91425" anchor="t" anchorCtr="0">
            <a:noAutofit/>
          </a:bodyPr>
          <a:lstStyle/>
          <a:p>
            <a:pPr lvl="0"/>
            <a:r>
              <a:rPr lang="en-US" sz="2000" u="sng" dirty="0"/>
              <a:t>Data Collection Instrument</a:t>
            </a:r>
          </a:p>
        </p:txBody>
      </p:sp>
    </p:spTree>
    <p:extLst>
      <p:ext uri="{BB962C8B-B14F-4D97-AF65-F5344CB8AC3E}">
        <p14:creationId xmlns:p14="http://schemas.microsoft.com/office/powerpoint/2010/main" val="213027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1"/>
          <p:cNvSpPr txBox="1">
            <a:spLocks noGrp="1"/>
          </p:cNvSpPr>
          <p:nvPr>
            <p:ph type="title"/>
          </p:nvPr>
        </p:nvSpPr>
        <p:spPr>
          <a:xfrm>
            <a:off x="720000" y="539500"/>
            <a:ext cx="7704000" cy="598200"/>
          </a:xfrm>
          <a:prstGeom prst="rect">
            <a:avLst/>
          </a:prstGeom>
          <a:ln>
            <a:solidFill>
              <a:schemeClr val="tx1"/>
            </a:solidFill>
          </a:ln>
        </p:spPr>
        <p:txBody>
          <a:bodyPr spcFirstLastPara="1" wrap="square" lIns="91425" tIns="91425" rIns="91425" bIns="91425" anchor="t" anchorCtr="0">
            <a:noAutofit/>
          </a:bodyPr>
          <a:lstStyle/>
          <a:p>
            <a:pPr lvl="0" algn="ctr"/>
            <a:r>
              <a:rPr lang="en-US" sz="2400" dirty="0"/>
              <a:t>Data Analysis Techniques</a:t>
            </a:r>
            <a:endParaRPr sz="2400" dirty="0"/>
          </a:p>
        </p:txBody>
      </p:sp>
      <p:sp>
        <p:nvSpPr>
          <p:cNvPr id="775" name="Google Shape;775;p41"/>
          <p:cNvSpPr txBox="1">
            <a:spLocks noGrp="1"/>
          </p:cNvSpPr>
          <p:nvPr>
            <p:ph type="subTitle" idx="3"/>
          </p:nvPr>
        </p:nvSpPr>
        <p:spPr>
          <a:xfrm>
            <a:off x="850120" y="987574"/>
            <a:ext cx="3001800" cy="78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u="sng" dirty="0" smtClean="0"/>
              <a:t>N-gain Test</a:t>
            </a:r>
            <a:endParaRPr u="sng" dirty="0"/>
          </a:p>
        </p:txBody>
      </p:sp>
      <mc:AlternateContent xmlns:mc="http://schemas.openxmlformats.org/markup-compatibility/2006" xmlns:a14="http://schemas.microsoft.com/office/drawing/2010/main">
        <mc:Choice Requires="a14">
          <p:sp>
            <p:nvSpPr>
              <p:cNvPr id="8" name="Rectangle 7"/>
              <p:cNvSpPr/>
              <p:nvPr/>
            </p:nvSpPr>
            <p:spPr>
              <a:xfrm>
                <a:off x="899592" y="1884724"/>
                <a:ext cx="2448272" cy="562526"/>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r>
                        <a:rPr lang="en-US" i="1">
                          <a:latin typeface="Cambria Math"/>
                        </a:rPr>
                        <m:t>𝑔</m:t>
                      </m:r>
                      <m:r>
                        <a:rPr lang="en-US" b="0" i="1" smtClean="0">
                          <a:latin typeface="Cambria Math"/>
                        </a:rPr>
                        <m:t>𝑎𝑖𝑛</m:t>
                      </m:r>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𝑝𝑜𝑠𝑡</m:t>
                              </m:r>
                            </m:sub>
                          </m:sSub>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𝑝𝑟𝑒</m:t>
                              </m:r>
                            </m:sub>
                          </m:sSub>
                        </m:num>
                        <m:den>
                          <m:sSub>
                            <m:sSubPr>
                              <m:ctrlPr>
                                <a:rPr lang="en-US" i="1">
                                  <a:latin typeface="Cambria Math"/>
                                </a:rPr>
                              </m:ctrlPr>
                            </m:sSubPr>
                            <m:e>
                              <m:r>
                                <a:rPr lang="en-US" i="1">
                                  <a:latin typeface="Cambria Math"/>
                                </a:rPr>
                                <m:t>𝑆</m:t>
                              </m:r>
                            </m:e>
                            <m:sub>
                              <m:r>
                                <a:rPr lang="en-US" i="1">
                                  <a:latin typeface="Cambria Math"/>
                                </a:rPr>
                                <m:t>𝑚𝑎𝑥</m:t>
                              </m:r>
                            </m:sub>
                          </m:sSub>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𝑝𝑟𝑒</m:t>
                              </m:r>
                            </m:sub>
                          </m:sSub>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99592" y="1884724"/>
                <a:ext cx="2448272" cy="562526"/>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27584" y="2478836"/>
                <a:ext cx="2448272" cy="1115177"/>
              </a:xfrm>
              <a:prstGeom prst="rect">
                <a:avLst/>
              </a:prstGeom>
            </p:spPr>
            <p:txBody>
              <a:bodyPr wrap="square">
                <a:spAutoFit/>
              </a:bodyPr>
              <a:lstStyle/>
              <a:p>
                <a:r>
                  <a:rPr lang="en-US" sz="1600" dirty="0" smtClean="0">
                    <a:solidFill>
                      <a:schemeClr val="tx1"/>
                    </a:solidFill>
                    <a:latin typeface="Times New Roman" pitchFamily="18" charset="0"/>
                    <a:cs typeface="Times New Roman" pitchFamily="18" charset="0"/>
                  </a:rPr>
                  <a:t>Information:</a:t>
                </a:r>
                <a:endParaRPr lang="en-US" sz="1600" dirty="0">
                  <a:solidFill>
                    <a:schemeClr val="tx1"/>
                  </a:solidFill>
                  <a:latin typeface="Times New Roman" pitchFamily="18" charset="0"/>
                  <a:cs typeface="Times New Roman" pitchFamily="18" charset="0"/>
                </a:endParaRPr>
              </a:p>
              <a:p>
                <a14:m>
                  <m:oMath xmlns:m="http://schemas.openxmlformats.org/officeDocument/2006/math">
                    <m:sSub>
                      <m:sSubPr>
                        <m:ctrlPr>
                          <a:rPr lang="en-US" sz="1600" i="1">
                            <a:solidFill>
                              <a:schemeClr val="tx1"/>
                            </a:solidFill>
                            <a:latin typeface="Cambria Math"/>
                          </a:rPr>
                        </m:ctrlPr>
                      </m:sSubPr>
                      <m:e>
                        <m:r>
                          <a:rPr lang="en-US" sz="1600" i="1">
                            <a:solidFill>
                              <a:schemeClr val="tx1"/>
                            </a:solidFill>
                            <a:latin typeface="Cambria Math"/>
                          </a:rPr>
                          <m:t>𝑆</m:t>
                        </m:r>
                      </m:e>
                      <m:sub>
                        <m:r>
                          <a:rPr lang="en-US" sz="1600" i="1">
                            <a:solidFill>
                              <a:schemeClr val="tx1"/>
                            </a:solidFill>
                            <a:latin typeface="Cambria Math"/>
                          </a:rPr>
                          <m:t>𝑝𝑜𝑠𝑡</m:t>
                        </m:r>
                      </m:sub>
                    </m:sSub>
                  </m:oMath>
                </a14:m>
                <a:r>
                  <a:rPr lang="en-US" sz="1600" dirty="0">
                    <a:solidFill>
                      <a:schemeClr val="tx1"/>
                    </a:solidFill>
                    <a:latin typeface="Times New Roman" pitchFamily="18" charset="0"/>
                    <a:cs typeface="Times New Roman" pitchFamily="18" charset="0"/>
                  </a:rPr>
                  <a:t> = </a:t>
                </a:r>
                <a:r>
                  <a:rPr lang="en-US" sz="1600" dirty="0" smtClean="0">
                    <a:solidFill>
                      <a:schemeClr val="tx1"/>
                    </a:solidFill>
                    <a:latin typeface="Times New Roman" pitchFamily="18" charset="0"/>
                    <a:cs typeface="Times New Roman" pitchFamily="18" charset="0"/>
                  </a:rPr>
                  <a:t>Post-test score</a:t>
                </a:r>
                <a:endParaRPr lang="en-US" sz="1600" dirty="0">
                  <a:solidFill>
                    <a:schemeClr val="tx1"/>
                  </a:solidFill>
                  <a:latin typeface="Times New Roman" pitchFamily="18" charset="0"/>
                  <a:cs typeface="Times New Roman" pitchFamily="18" charset="0"/>
                </a:endParaRPr>
              </a:p>
              <a:p>
                <a14:m>
                  <m:oMath xmlns:m="http://schemas.openxmlformats.org/officeDocument/2006/math">
                    <m:sSub>
                      <m:sSubPr>
                        <m:ctrlPr>
                          <a:rPr lang="en-US" sz="1600" i="1">
                            <a:solidFill>
                              <a:schemeClr val="tx1"/>
                            </a:solidFill>
                            <a:latin typeface="Cambria Math"/>
                          </a:rPr>
                        </m:ctrlPr>
                      </m:sSubPr>
                      <m:e>
                        <m:r>
                          <a:rPr lang="en-US" sz="1600" i="1">
                            <a:solidFill>
                              <a:schemeClr val="tx1"/>
                            </a:solidFill>
                            <a:latin typeface="Cambria Math"/>
                          </a:rPr>
                          <m:t>𝑆</m:t>
                        </m:r>
                      </m:e>
                      <m:sub>
                        <m:r>
                          <a:rPr lang="en-US" sz="1600" i="1">
                            <a:solidFill>
                              <a:schemeClr val="tx1"/>
                            </a:solidFill>
                            <a:latin typeface="Cambria Math"/>
                          </a:rPr>
                          <m:t>𝑝𝑟𝑒</m:t>
                        </m:r>
                      </m:sub>
                    </m:sSub>
                  </m:oMath>
                </a14:m>
                <a:r>
                  <a:rPr lang="en-US" sz="1600" dirty="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 = Pre-test score</a:t>
                </a:r>
                <a:endParaRPr lang="en-US" sz="1600" dirty="0">
                  <a:solidFill>
                    <a:schemeClr val="tx1"/>
                  </a:solidFill>
                  <a:latin typeface="Times New Roman" pitchFamily="18" charset="0"/>
                  <a:cs typeface="Times New Roman" pitchFamily="18" charset="0"/>
                </a:endParaRPr>
              </a:p>
              <a:p>
                <a14:m>
                  <m:oMath xmlns:m="http://schemas.openxmlformats.org/officeDocument/2006/math">
                    <m:sSub>
                      <m:sSubPr>
                        <m:ctrlPr>
                          <a:rPr lang="en-US" sz="1600" i="1">
                            <a:solidFill>
                              <a:schemeClr val="tx1"/>
                            </a:solidFill>
                            <a:latin typeface="Cambria Math"/>
                          </a:rPr>
                        </m:ctrlPr>
                      </m:sSubPr>
                      <m:e>
                        <m:r>
                          <a:rPr lang="en-US" sz="1600" i="1">
                            <a:solidFill>
                              <a:schemeClr val="tx1"/>
                            </a:solidFill>
                            <a:latin typeface="Cambria Math"/>
                          </a:rPr>
                          <m:t>𝑆</m:t>
                        </m:r>
                      </m:e>
                      <m:sub>
                        <m:r>
                          <a:rPr lang="en-US" sz="1600" i="1">
                            <a:solidFill>
                              <a:schemeClr val="tx1"/>
                            </a:solidFill>
                            <a:latin typeface="Cambria Math"/>
                          </a:rPr>
                          <m:t>𝑚𝑎𝑥</m:t>
                        </m:r>
                      </m:sub>
                    </m:sSub>
                  </m:oMath>
                </a14:m>
                <a:r>
                  <a:rPr lang="en-US" sz="1600" dirty="0">
                    <a:solidFill>
                      <a:schemeClr val="tx1"/>
                    </a:solidFill>
                    <a:latin typeface="Times New Roman" pitchFamily="18" charset="0"/>
                    <a:cs typeface="Times New Roman" pitchFamily="18" charset="0"/>
                  </a:rPr>
                  <a:t> = </a:t>
                </a:r>
                <a:r>
                  <a:rPr lang="en-US" sz="1600" dirty="0" smtClean="0">
                    <a:solidFill>
                      <a:schemeClr val="tx1"/>
                    </a:solidFill>
                    <a:latin typeface="Times New Roman" pitchFamily="18" charset="0"/>
                    <a:cs typeface="Times New Roman" pitchFamily="18" charset="0"/>
                  </a:rPr>
                  <a:t>Maximum score</a:t>
                </a:r>
                <a:endParaRPr lang="en-US" sz="1600" dirty="0">
                  <a:solidFill>
                    <a:schemeClr val="tx1"/>
                  </a:solidFill>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27584" y="2478836"/>
                <a:ext cx="2448272" cy="1115177"/>
              </a:xfrm>
              <a:prstGeom prst="rect">
                <a:avLst/>
              </a:prstGeom>
              <a:blipFill rotWithShape="1">
                <a:blip r:embed="rId4"/>
                <a:stretch>
                  <a:fillRect l="-1496" t="-1639" b="-6011"/>
                </a:stretch>
              </a:blipFill>
            </p:spPr>
            <p:txBody>
              <a:bodyPr/>
              <a:lstStyle/>
              <a:p>
                <a:r>
                  <a:rPr lang="en-US">
                    <a:noFill/>
                  </a:rPr>
                  <a:t> </a:t>
                </a:r>
              </a:p>
            </p:txBody>
          </p:sp>
        </mc:Fallback>
      </mc:AlternateContent>
      <p:sp>
        <p:nvSpPr>
          <p:cNvPr id="5" name="Rectangle 4"/>
          <p:cNvSpPr/>
          <p:nvPr/>
        </p:nvSpPr>
        <p:spPr>
          <a:xfrm>
            <a:off x="5143215" y="1347614"/>
            <a:ext cx="2020105" cy="261610"/>
          </a:xfrm>
          <a:prstGeom prst="rect">
            <a:avLst/>
          </a:prstGeom>
        </p:spPr>
        <p:txBody>
          <a:bodyPr wrap="none">
            <a:spAutoFit/>
          </a:bodyPr>
          <a:lstStyle/>
          <a:p>
            <a:pPr algn="ctr"/>
            <a:r>
              <a:rPr lang="en-US" sz="1100" b="1" dirty="0" smtClean="0">
                <a:latin typeface="Times New Roman" panose="02020603050405020304" pitchFamily="18" charset="0"/>
                <a:cs typeface="Times New Roman" panose="02020603050405020304" pitchFamily="18" charset="0"/>
              </a:rPr>
              <a:t>Table 1. </a:t>
            </a:r>
            <a:r>
              <a:rPr lang="en-US" sz="1100" dirty="0" smtClean="0">
                <a:latin typeface="Times New Roman" pitchFamily="18" charset="0"/>
                <a:cs typeface="Times New Roman" pitchFamily="18" charset="0"/>
              </a:rPr>
              <a:t>N-gain Value Category</a:t>
            </a:r>
            <a:endParaRPr lang="en-ID" sz="11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245560438"/>
                  </p:ext>
                </p:extLst>
              </p:nvPr>
            </p:nvGraphicFramePr>
            <p:xfrm>
              <a:off x="4716016" y="1676751"/>
              <a:ext cx="3194621" cy="701040"/>
            </p:xfrm>
            <a:graphic>
              <a:graphicData uri="http://schemas.openxmlformats.org/drawingml/2006/table">
                <a:tbl>
                  <a:tblPr firstRow="1" firstCol="1" bandRow="1">
                    <a:tableStyleId>{7E9639D4-E3E2-4D34-9284-5A2195B3D0D7}</a:tableStyleId>
                  </a:tblPr>
                  <a:tblGrid>
                    <a:gridCol w="1514009"/>
                    <a:gridCol w="1680612"/>
                  </a:tblGrid>
                  <a:tr h="0">
                    <a:tc>
                      <a:txBody>
                        <a:bodyPr/>
                        <a:lstStyle/>
                        <a:p>
                          <a:pPr algn="ctr">
                            <a:lnSpc>
                              <a:spcPct val="115000"/>
                            </a:lnSpc>
                            <a:spcAft>
                              <a:spcPts val="0"/>
                            </a:spcAft>
                          </a:pPr>
                          <a:r>
                            <a:rPr lang="en-US" sz="1000" dirty="0" smtClean="0">
                              <a:effectLst/>
                              <a:latin typeface="Times New Roman" pitchFamily="18" charset="0"/>
                              <a:cs typeface="Times New Roman" pitchFamily="18" charset="0"/>
                            </a:rPr>
                            <a:t> N-gain Score</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000" dirty="0" smtClean="0">
                              <a:effectLst/>
                              <a:latin typeface="Times New Roman" pitchFamily="18" charset="0"/>
                              <a:cs typeface="Times New Roman" pitchFamily="18" charset="0"/>
                            </a:rPr>
                            <a:t>Category</a:t>
                          </a:r>
                          <a:endParaRPr lang="en-US" sz="1100" dirty="0">
                            <a:effectLst/>
                            <a:latin typeface="Times New Roman" pitchFamily="18" charset="0"/>
                            <a:ea typeface="Calibri"/>
                            <a:cs typeface="Times New Roman" pitchFamily="18" charset="0"/>
                          </a:endParaRPr>
                        </a:p>
                      </a:txBody>
                      <a:tcPr marL="68580" marR="68580" marT="0" marB="0"/>
                    </a:tc>
                  </a:tr>
                  <a:tr h="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𝑔</m:t>
                                </m:r>
                                <m:r>
                                  <a:rPr lang="en-US" sz="1000">
                                    <a:effectLst/>
                                    <a:latin typeface="Cambria Math"/>
                                  </a:rPr>
                                  <m:t> &gt;0,7</m:t>
                                </m:r>
                              </m:oMath>
                            </m:oMathPara>
                          </a14:m>
                          <a:endParaRPr lang="en-U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High</a:t>
                          </a:r>
                          <a:endParaRPr lang="en-US" sz="1100" dirty="0">
                            <a:effectLst/>
                            <a:latin typeface="Times New Roman" pitchFamily="18" charset="0"/>
                            <a:ea typeface="Calibri"/>
                            <a:cs typeface="Times New Roman" pitchFamily="18" charset="0"/>
                          </a:endParaRPr>
                        </a:p>
                      </a:txBody>
                      <a:tcPr marL="68580" marR="68580" marT="0" marB="0"/>
                    </a:tc>
                  </a:tr>
                  <a:tr h="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0,3 ≤</m:t>
                                </m:r>
                                <m:r>
                                  <a:rPr lang="en-US" sz="1000">
                                    <a:effectLst/>
                                    <a:latin typeface="Cambria Math"/>
                                  </a:rPr>
                                  <m:t>𝑔</m:t>
                                </m:r>
                                <m:r>
                                  <a:rPr lang="en-US" sz="1000">
                                    <a:effectLst/>
                                    <a:latin typeface="Cambria Math"/>
                                  </a:rPr>
                                  <m:t> ≤0,7</m:t>
                                </m:r>
                              </m:oMath>
                            </m:oMathPara>
                          </a14:m>
                          <a:endParaRPr lang="en-U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Medium</a:t>
                          </a:r>
                          <a:endParaRPr lang="en-US" sz="1100" dirty="0">
                            <a:effectLst/>
                            <a:latin typeface="Times New Roman" pitchFamily="18" charset="0"/>
                            <a:ea typeface="Calibri"/>
                            <a:cs typeface="Times New Roman" pitchFamily="18" charset="0"/>
                          </a:endParaRPr>
                        </a:p>
                      </a:txBody>
                      <a:tcPr marL="68580" marR="68580" marT="0" marB="0"/>
                    </a:tc>
                  </a:tr>
                  <a:tr h="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𝑔</m:t>
                                </m:r>
                                <m:r>
                                  <a:rPr lang="en-US" sz="1000">
                                    <a:effectLst/>
                                    <a:latin typeface="Cambria Math"/>
                                  </a:rPr>
                                  <m:t> &lt;0,3</m:t>
                                </m:r>
                              </m:oMath>
                            </m:oMathPara>
                          </a14:m>
                          <a:endParaRPr lang="en-U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Low</a:t>
                          </a:r>
                          <a:endParaRPr lang="en-US" sz="1100" dirty="0">
                            <a:effectLst/>
                            <a:latin typeface="Times New Roman" pitchFamily="18" charset="0"/>
                            <a:ea typeface="Calibri"/>
                            <a:cs typeface="Times New Roman" pitchFamily="18" charset="0"/>
                          </a:endParaRPr>
                        </a:p>
                      </a:txBody>
                      <a:tcPr marL="68580" marR="68580" marT="0" marB="0"/>
                    </a:tc>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245560438"/>
                  </p:ext>
                </p:extLst>
              </p:nvPr>
            </p:nvGraphicFramePr>
            <p:xfrm>
              <a:off x="4716016" y="1676751"/>
              <a:ext cx="3194621" cy="687007"/>
            </p:xfrm>
            <a:graphic>
              <a:graphicData uri="http://schemas.openxmlformats.org/drawingml/2006/table">
                <a:tbl>
                  <a:tblPr firstRow="1" firstCol="1" bandRow="1">
                    <a:tableStyleId>{7E9639D4-E3E2-4D34-9284-5A2195B3D0D7}</a:tableStyleId>
                  </a:tblPr>
                  <a:tblGrid>
                    <a:gridCol w="1514009"/>
                    <a:gridCol w="1680612"/>
                  </a:tblGrid>
                  <a:tr h="161227">
                    <a:tc>
                      <a:txBody>
                        <a:bodyPr/>
                        <a:lstStyle/>
                        <a:p>
                          <a:pPr algn="ctr">
                            <a:lnSpc>
                              <a:spcPct val="115000"/>
                            </a:lnSpc>
                            <a:spcAft>
                              <a:spcPts val="0"/>
                            </a:spcAft>
                          </a:pPr>
                          <a:r>
                            <a:rPr lang="en-US" sz="1000" dirty="0" smtClean="0">
                              <a:effectLst/>
                              <a:latin typeface="Times New Roman" pitchFamily="18" charset="0"/>
                              <a:cs typeface="Times New Roman" pitchFamily="18" charset="0"/>
                            </a:rPr>
                            <a:t> N-gain Score</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000" dirty="0" smtClean="0">
                              <a:effectLst/>
                              <a:latin typeface="Times New Roman" pitchFamily="18" charset="0"/>
                              <a:cs typeface="Times New Roman" pitchFamily="18" charset="0"/>
                            </a:rPr>
                            <a:t>Category</a:t>
                          </a:r>
                          <a:endParaRPr lang="en-US" sz="1100" dirty="0">
                            <a:effectLst/>
                            <a:latin typeface="Times New Roman" pitchFamily="18" charset="0"/>
                            <a:ea typeface="Calibri"/>
                            <a:cs typeface="Times New Roman" pitchFamily="18" charset="0"/>
                          </a:endParaRPr>
                        </a:p>
                      </a:txBody>
                      <a:tcPr marL="68580" marR="68580" marT="0" marB="0"/>
                    </a:tc>
                  </a:tr>
                  <a:tr h="175260">
                    <a:tc>
                      <a:txBody>
                        <a:bodyPr/>
                        <a:lstStyle/>
                        <a:p>
                          <a:endParaRPr lang="en-US"/>
                        </a:p>
                      </a:txBody>
                      <a:tcPr marL="68580" marR="68580" marT="0" marB="0">
                        <a:blipFill rotWithShape="1">
                          <a:blip r:embed="rId5"/>
                          <a:stretch>
                            <a:fillRect l="-403" t="-110714" r="-111290" b="-246429"/>
                          </a:stretch>
                        </a:blipFill>
                      </a:tcPr>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High</a:t>
                          </a:r>
                          <a:endParaRPr lang="en-US" sz="1100" dirty="0">
                            <a:effectLst/>
                            <a:latin typeface="Times New Roman" pitchFamily="18" charset="0"/>
                            <a:ea typeface="Calibri"/>
                            <a:cs typeface="Times New Roman" pitchFamily="18" charset="0"/>
                          </a:endParaRPr>
                        </a:p>
                      </a:txBody>
                      <a:tcPr marL="68580" marR="68580" marT="0" marB="0"/>
                    </a:tc>
                  </a:tr>
                  <a:tr h="175260">
                    <a:tc>
                      <a:txBody>
                        <a:bodyPr/>
                        <a:lstStyle/>
                        <a:p>
                          <a:endParaRPr lang="en-US"/>
                        </a:p>
                      </a:txBody>
                      <a:tcPr marL="68580" marR="68580" marT="0" marB="0">
                        <a:blipFill rotWithShape="1">
                          <a:blip r:embed="rId5"/>
                          <a:stretch>
                            <a:fillRect l="-403" t="-203448" r="-111290" b="-137931"/>
                          </a:stretch>
                        </a:blipFill>
                      </a:tcPr>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Medium</a:t>
                          </a:r>
                          <a:endParaRPr lang="en-US" sz="1100" dirty="0">
                            <a:effectLst/>
                            <a:latin typeface="Times New Roman" pitchFamily="18" charset="0"/>
                            <a:ea typeface="Calibri"/>
                            <a:cs typeface="Times New Roman" pitchFamily="18" charset="0"/>
                          </a:endParaRPr>
                        </a:p>
                      </a:txBody>
                      <a:tcPr marL="68580" marR="68580" marT="0" marB="0"/>
                    </a:tc>
                  </a:tr>
                  <a:tr h="175260">
                    <a:tc>
                      <a:txBody>
                        <a:bodyPr/>
                        <a:lstStyle/>
                        <a:p>
                          <a:endParaRPr lang="en-US"/>
                        </a:p>
                      </a:txBody>
                      <a:tcPr marL="68580" marR="68580" marT="0" marB="0">
                        <a:blipFill rotWithShape="1">
                          <a:blip r:embed="rId5"/>
                          <a:stretch>
                            <a:fillRect l="-403" t="-303448" r="-111290" b="-37931"/>
                          </a:stretch>
                        </a:blipFill>
                      </a:tcPr>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Low</a:t>
                          </a:r>
                          <a:endParaRPr lang="en-US" sz="1100" dirty="0">
                            <a:effectLst/>
                            <a:latin typeface="Times New Roman" pitchFamily="18" charset="0"/>
                            <a:ea typeface="Calibri"/>
                            <a:cs typeface="Times New Roman" pitchFamily="18" charset="0"/>
                          </a:endParaRPr>
                        </a:p>
                      </a:txBody>
                      <a:tcPr marL="68580" marR="68580" marT="0" marB="0"/>
                    </a:tc>
                  </a:tr>
                </a:tbl>
              </a:graphicData>
            </a:graphic>
          </p:graphicFrame>
        </mc:Fallback>
      </mc:AlternateContent>
      <p:sp>
        <p:nvSpPr>
          <p:cNvPr id="17" name="Rectangle 16"/>
          <p:cNvSpPr/>
          <p:nvPr/>
        </p:nvSpPr>
        <p:spPr>
          <a:xfrm>
            <a:off x="6660232" y="2355726"/>
            <a:ext cx="1508489" cy="246221"/>
          </a:xfrm>
          <a:prstGeom prst="rect">
            <a:avLst/>
          </a:prstGeom>
        </p:spPr>
        <p:txBody>
          <a:bodyPr wrap="square">
            <a:spAutoFit/>
          </a:bodyPr>
          <a:lstStyle/>
          <a:p>
            <a:r>
              <a:rPr lang="en-US" sz="1000" dirty="0" smtClean="0">
                <a:latin typeface="Times New Roman" pitchFamily="18" charset="0"/>
                <a:cs typeface="Times New Roman" pitchFamily="18" charset="0"/>
              </a:rPr>
              <a:t>(</a:t>
            </a:r>
            <a:r>
              <a:rPr lang="en-US" sz="1000" dirty="0" err="1" smtClean="0">
                <a:latin typeface="Times New Roman" pitchFamily="18" charset="0"/>
                <a:cs typeface="Times New Roman" pitchFamily="18" charset="0"/>
              </a:rPr>
              <a:t>Harjono</a:t>
            </a:r>
            <a:r>
              <a:rPr lang="en-US" sz="1000" dirty="0" smtClean="0">
                <a:latin typeface="Times New Roman" pitchFamily="18" charset="0"/>
                <a:cs typeface="Times New Roman" pitchFamily="18" charset="0"/>
              </a:rPr>
              <a:t> </a:t>
            </a:r>
            <a:r>
              <a:rPr lang="en-US" sz="1000" i="1" dirty="0" smtClean="0">
                <a:latin typeface="Times New Roman" pitchFamily="18" charset="0"/>
                <a:cs typeface="Times New Roman" pitchFamily="18" charset="0"/>
              </a:rPr>
              <a:t>et al</a:t>
            </a:r>
            <a:r>
              <a:rPr lang="en-US" sz="1000" dirty="0" smtClean="0">
                <a:latin typeface="Times New Roman" pitchFamily="18" charset="0"/>
                <a:cs typeface="Times New Roman" pitchFamily="18" charset="0"/>
              </a:rPr>
              <a:t>., 2020).</a:t>
            </a:r>
            <a:endParaRPr lang="en-US" sz="1000" dirty="0">
              <a:latin typeface="Times New Roman" pitchFamily="18" charset="0"/>
              <a:cs typeface="Times New Roman" pitchFamily="18" charset="0"/>
            </a:endParaRPr>
          </a:p>
        </p:txBody>
      </p:sp>
      <p:sp>
        <p:nvSpPr>
          <p:cNvPr id="7" name="Rectangle 6"/>
          <p:cNvSpPr/>
          <p:nvPr/>
        </p:nvSpPr>
        <p:spPr>
          <a:xfrm>
            <a:off x="4815324" y="2814196"/>
            <a:ext cx="2874505" cy="261610"/>
          </a:xfrm>
          <a:prstGeom prst="rect">
            <a:avLst/>
          </a:prstGeom>
        </p:spPr>
        <p:txBody>
          <a:bodyPr wrap="none">
            <a:spAutoFit/>
          </a:bodyPr>
          <a:lstStyle/>
          <a:p>
            <a:r>
              <a:rPr lang="en-US" sz="1100" b="1" dirty="0">
                <a:latin typeface="Times New Roman" pitchFamily="18" charset="0"/>
                <a:cs typeface="Times New Roman" pitchFamily="18" charset="0"/>
              </a:rPr>
              <a:t>Table 2. </a:t>
            </a:r>
            <a:r>
              <a:rPr lang="en-US" sz="1100" dirty="0">
                <a:latin typeface="Times New Roman" pitchFamily="18" charset="0"/>
                <a:cs typeface="Times New Roman" pitchFamily="18" charset="0"/>
              </a:rPr>
              <a:t>Interpretation </a:t>
            </a:r>
            <a:r>
              <a:rPr lang="en-US" sz="1100" dirty="0" smtClean="0">
                <a:latin typeface="Times New Roman" pitchFamily="18" charset="0"/>
                <a:cs typeface="Times New Roman" pitchFamily="18" charset="0"/>
              </a:rPr>
              <a:t>of  </a:t>
            </a:r>
            <a:r>
              <a:rPr lang="en-US" sz="1100" dirty="0">
                <a:latin typeface="Times New Roman" pitchFamily="18" charset="0"/>
                <a:cs typeface="Times New Roman" pitchFamily="18" charset="0"/>
              </a:rPr>
              <a:t>N-gain Effectiveness</a:t>
            </a:r>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813809014"/>
                  </p:ext>
                </p:extLst>
              </p:nvPr>
            </p:nvGraphicFramePr>
            <p:xfrm>
              <a:off x="3959359" y="3147814"/>
              <a:ext cx="4586434" cy="1051560"/>
            </p:xfrm>
            <a:graphic>
              <a:graphicData uri="http://schemas.openxmlformats.org/drawingml/2006/table">
                <a:tbl>
                  <a:tblPr firstRow="1" firstCol="1" bandRow="1">
                    <a:tableStyleId>{7E9639D4-E3E2-4D34-9284-5A2195B3D0D7}</a:tableStyleId>
                  </a:tblPr>
                  <a:tblGrid>
                    <a:gridCol w="2625725"/>
                    <a:gridCol w="1960709"/>
                  </a:tblGrid>
                  <a:tr h="0">
                    <a:tc>
                      <a:txBody>
                        <a:bodyPr/>
                        <a:lstStyle/>
                        <a:p>
                          <a:pPr algn="ctr">
                            <a:lnSpc>
                              <a:spcPct val="115000"/>
                            </a:lnSpc>
                            <a:spcAft>
                              <a:spcPts val="0"/>
                            </a:spcAft>
                          </a:pPr>
                          <a:r>
                            <a:rPr lang="en-US" sz="1000" dirty="0" smtClean="0">
                              <a:effectLst/>
                              <a:latin typeface="Times New Roman" pitchFamily="18" charset="0"/>
                              <a:cs typeface="Times New Roman" pitchFamily="18" charset="0"/>
                            </a:rPr>
                            <a:t> N-</a:t>
                          </a:r>
                          <a:r>
                            <a:rPr lang="en-US" sz="1000" dirty="0" err="1" smtClean="0">
                              <a:effectLst/>
                              <a:latin typeface="Times New Roman" pitchFamily="18" charset="0"/>
                              <a:cs typeface="Times New Roman" pitchFamily="18" charset="0"/>
                            </a:rPr>
                            <a:t>gainScore</a:t>
                          </a:r>
                          <a:r>
                            <a:rPr lang="en-US" sz="1000" dirty="0" smtClean="0">
                              <a:effectLst/>
                              <a:latin typeface="Times New Roman" pitchFamily="18" charset="0"/>
                              <a:cs typeface="Times New Roman" pitchFamily="18" charset="0"/>
                            </a:rPr>
                            <a:t> </a:t>
                          </a:r>
                          <a:r>
                            <a:rPr lang="en-US" sz="1000" dirty="0">
                              <a:effectLst/>
                              <a:latin typeface="Times New Roman" pitchFamily="18" charset="0"/>
                              <a:cs typeface="Times New Roman" pitchFamily="18" charset="0"/>
                            </a:rPr>
                            <a:t>(%)</a:t>
                          </a:r>
                          <a:endParaRPr lang="en-US" sz="110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Category</a:t>
                          </a:r>
                          <a:endParaRPr lang="en-US" sz="11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1011555" indent="-1011555" algn="just">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&gt;</m:t>
                                </m:r>
                                <m:r>
                                  <a:rPr lang="en-US" sz="1000">
                                    <a:effectLst/>
                                    <a:latin typeface="Cambria Math"/>
                                  </a:rPr>
                                  <m:t>𝟖𝟎</m:t>
                                </m:r>
                              </m:oMath>
                            </m:oMathPara>
                          </a14:m>
                          <a:endParaRPr lang="en-US" sz="1100">
                            <a:effectLst/>
                            <a:latin typeface="Times New Roman" pitchFamily="18" charset="0"/>
                            <a:ea typeface="Calibri"/>
                            <a:cs typeface="Times New Roman" pitchFamily="18" charset="0"/>
                          </a:endParaRPr>
                        </a:p>
                      </a:txBody>
                      <a:tcPr marL="68580" marR="68580" marT="0" marB="0"/>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Very Effective</a:t>
                          </a:r>
                          <a:endParaRPr lang="en-US" sz="1100">
                            <a:effectLst/>
                            <a:latin typeface="Times New Roman" pitchFamily="18" charset="0"/>
                            <a:ea typeface="DengXian"/>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tcPr>
                    </a:tc>
                  </a:tr>
                  <a:tr h="0">
                    <a:tc>
                      <a:txBody>
                        <a:bodyPr/>
                        <a:lstStyle/>
                        <a:p>
                          <a:pPr marL="1011555" indent="-1011555" algn="just">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𝟔𝟎</m:t>
                                </m:r>
                                <m:r>
                                  <a:rPr lang="en-US" sz="1000">
                                    <a:effectLst/>
                                    <a:latin typeface="Cambria Math"/>
                                  </a:rPr>
                                  <m:t>&lt;</m:t>
                                </m:r>
                                <m:r>
                                  <a:rPr lang="en-US" sz="1000">
                                    <a:effectLst/>
                                    <a:latin typeface="Cambria Math"/>
                                  </a:rPr>
                                  <m:t>𝐩</m:t>
                                </m:r>
                                <m:r>
                                  <a:rPr lang="en-US" sz="1000">
                                    <a:effectLst/>
                                    <a:latin typeface="Cambria Math"/>
                                  </a:rPr>
                                  <m:t>≤</m:t>
                                </m:r>
                                <m:r>
                                  <a:rPr lang="en-US" sz="1000">
                                    <a:effectLst/>
                                    <a:latin typeface="Cambria Math"/>
                                  </a:rPr>
                                  <m:t>𝟖𝟎</m:t>
                                </m:r>
                              </m:oMath>
                            </m:oMathPara>
                          </a14:m>
                          <a:endParaRPr lang="en-US" sz="1100">
                            <a:effectLst/>
                            <a:latin typeface="Times New Roman" pitchFamily="18" charset="0"/>
                            <a:ea typeface="Calibri"/>
                            <a:cs typeface="Times New Roman" pitchFamily="18" charset="0"/>
                          </a:endParaRPr>
                        </a:p>
                      </a:txBody>
                      <a:tcPr marL="68580" marR="68580" marT="0" marB="0"/>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Effective</a:t>
                          </a:r>
                          <a:endParaRPr lang="en-US" sz="1100">
                            <a:effectLst/>
                            <a:latin typeface="Times New Roman" pitchFamily="18" charset="0"/>
                            <a:ea typeface="DengXian"/>
                            <a:cs typeface="Times New Roman" pitchFamily="18" charset="0"/>
                          </a:endParaRPr>
                        </a:p>
                      </a:txBody>
                      <a:tcPr marL="68580" marR="68580" marT="0" marB="0"/>
                    </a:tc>
                  </a:tr>
                  <a:tr h="0">
                    <a:tc>
                      <a:txBody>
                        <a:bodyPr/>
                        <a:lstStyle/>
                        <a:p>
                          <a:pPr marL="1011555" indent="-1011555" algn="just">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𝟒𝟎</m:t>
                                </m:r>
                                <m:r>
                                  <a:rPr lang="en-US" sz="1000">
                                    <a:effectLst/>
                                    <a:latin typeface="Cambria Math"/>
                                  </a:rPr>
                                  <m:t>&lt;</m:t>
                                </m:r>
                                <m:r>
                                  <a:rPr lang="en-US" sz="1000">
                                    <a:effectLst/>
                                    <a:latin typeface="Cambria Math"/>
                                  </a:rPr>
                                  <m:t>𝐩</m:t>
                                </m:r>
                                <m:r>
                                  <a:rPr lang="en-US" sz="1000">
                                    <a:effectLst/>
                                    <a:latin typeface="Cambria Math"/>
                                  </a:rPr>
                                  <m:t>≤</m:t>
                                </m:r>
                                <m:r>
                                  <a:rPr lang="en-US" sz="1000">
                                    <a:effectLst/>
                                    <a:latin typeface="Cambria Math"/>
                                  </a:rPr>
                                  <m:t>𝟔𝟎</m:t>
                                </m:r>
                              </m:oMath>
                            </m:oMathPara>
                          </a14:m>
                          <a:endParaRPr lang="en-US" sz="1100">
                            <a:effectLst/>
                            <a:latin typeface="Times New Roman" pitchFamily="18" charset="0"/>
                            <a:ea typeface="Calibri"/>
                            <a:cs typeface="Times New Roman" pitchFamily="18" charset="0"/>
                          </a:endParaRPr>
                        </a:p>
                      </a:txBody>
                      <a:tcPr marL="68580" marR="68580" marT="0" marB="0"/>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Quite Effective</a:t>
                          </a:r>
                          <a:endParaRPr lang="en-US" sz="1100">
                            <a:effectLst/>
                            <a:latin typeface="Times New Roman" pitchFamily="18" charset="0"/>
                            <a:ea typeface="DengXian"/>
                            <a:cs typeface="Times New Roman" pitchFamily="18" charset="0"/>
                          </a:endParaRPr>
                        </a:p>
                      </a:txBody>
                      <a:tcPr marL="68580" marR="68580" marT="0" marB="0"/>
                    </a:tc>
                  </a:tr>
                  <a:tr h="0">
                    <a:tc>
                      <a:txBody>
                        <a:bodyPr/>
                        <a:lstStyle/>
                        <a:p>
                          <a:pPr marL="1011555" indent="-1011555" algn="just">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𝟐𝟎</m:t>
                                </m:r>
                                <m:r>
                                  <a:rPr lang="en-US" sz="1000">
                                    <a:effectLst/>
                                    <a:latin typeface="Cambria Math"/>
                                  </a:rPr>
                                  <m:t>&lt;</m:t>
                                </m:r>
                                <m:r>
                                  <a:rPr lang="en-US" sz="1000">
                                    <a:effectLst/>
                                    <a:latin typeface="Cambria Math"/>
                                  </a:rPr>
                                  <m:t>𝐩</m:t>
                                </m:r>
                                <m:r>
                                  <a:rPr lang="en-US" sz="1000">
                                    <a:effectLst/>
                                    <a:latin typeface="Cambria Math"/>
                                  </a:rPr>
                                  <m:t>≤</m:t>
                                </m:r>
                                <m:r>
                                  <a:rPr lang="en-US" sz="1000">
                                    <a:effectLst/>
                                    <a:latin typeface="Cambria Math"/>
                                  </a:rPr>
                                  <m:t>𝟒𝟎</m:t>
                                </m:r>
                              </m:oMath>
                            </m:oMathPara>
                          </a14:m>
                          <a:endParaRPr lang="en-US" sz="1100">
                            <a:effectLst/>
                            <a:latin typeface="Times New Roman" pitchFamily="18" charset="0"/>
                            <a:ea typeface="Calibri"/>
                            <a:cs typeface="Times New Roman" pitchFamily="18" charset="0"/>
                          </a:endParaRPr>
                        </a:p>
                      </a:txBody>
                      <a:tcPr marL="68580" marR="68580" marT="0" marB="0"/>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Less Effective</a:t>
                          </a:r>
                          <a:endParaRPr lang="en-US" sz="1100">
                            <a:effectLst/>
                            <a:latin typeface="Times New Roman" pitchFamily="18" charset="0"/>
                            <a:ea typeface="DengXian"/>
                            <a:cs typeface="Times New Roman" pitchFamily="18" charset="0"/>
                          </a:endParaRPr>
                        </a:p>
                      </a:txBody>
                      <a:tcPr marL="68580" marR="68580" marT="0" marB="0"/>
                    </a:tc>
                  </a:tr>
                  <a:tr h="0">
                    <a:tc>
                      <a:txBody>
                        <a:bodyPr/>
                        <a:lstStyle/>
                        <a:p>
                          <a:pPr marL="1011555" indent="-1011555">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𝐩</m:t>
                                </m:r>
                                <m:r>
                                  <a:rPr lang="en-US" sz="1000">
                                    <a:effectLst/>
                                    <a:latin typeface="Cambria Math"/>
                                  </a:rPr>
                                  <m:t>≤</m:t>
                                </m:r>
                                <m:r>
                                  <a:rPr lang="en-US" sz="1000">
                                    <a:effectLst/>
                                    <a:latin typeface="Cambria Math"/>
                                  </a:rPr>
                                  <m:t>𝟐𝟎</m:t>
                                </m:r>
                              </m:oMath>
                            </m:oMathPara>
                          </a14:m>
                          <a:endParaRPr lang="en-US" sz="1100" dirty="0">
                            <a:effectLst/>
                            <a:latin typeface="Times New Roman" pitchFamily="18" charset="0"/>
                            <a:ea typeface="Calibri"/>
                            <a:cs typeface="Times New Roman" pitchFamily="18" charset="0"/>
                          </a:endParaRPr>
                        </a:p>
                      </a:txBody>
                      <a:tcPr marL="68580" marR="68580" marT="0" marB="0"/>
                    </a:tc>
                    <a:tc>
                      <a:txBody>
                        <a:bodyPr/>
                        <a:lstStyle/>
                        <a:p>
                          <a:pPr indent="291465">
                            <a:lnSpc>
                              <a:spcPct val="107000"/>
                            </a:lnSpc>
                            <a:spcAft>
                              <a:spcPts val="0"/>
                            </a:spcAft>
                          </a:pPr>
                          <a:r>
                            <a:rPr lang="en-US" sz="1000" dirty="0">
                              <a:effectLst/>
                              <a:latin typeface="Times New Roman" pitchFamily="18" charset="0"/>
                              <a:ea typeface="DengXian"/>
                              <a:cs typeface="Times New Roman" pitchFamily="18" charset="0"/>
                            </a:rPr>
                            <a:t>Ineffective</a:t>
                          </a:r>
                          <a:endParaRPr lang="en-US" sz="1100" dirty="0">
                            <a:effectLst/>
                            <a:latin typeface="Times New Roman" pitchFamily="18" charset="0"/>
                            <a:ea typeface="DengXian"/>
                            <a:cs typeface="Times New Roman" pitchFamily="18" charset="0"/>
                          </a:endParaRPr>
                        </a:p>
                      </a:txBody>
                      <a:tcPr marL="68580" marR="68580" marT="0" marB="0"/>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813809014"/>
                  </p:ext>
                </p:extLst>
              </p:nvPr>
            </p:nvGraphicFramePr>
            <p:xfrm>
              <a:off x="3959359" y="3147814"/>
              <a:ext cx="4586434" cy="1037527"/>
            </p:xfrm>
            <a:graphic>
              <a:graphicData uri="http://schemas.openxmlformats.org/drawingml/2006/table">
                <a:tbl>
                  <a:tblPr firstRow="1" firstCol="1" bandRow="1">
                    <a:tableStyleId>{7E9639D4-E3E2-4D34-9284-5A2195B3D0D7}</a:tableStyleId>
                  </a:tblPr>
                  <a:tblGrid>
                    <a:gridCol w="2625725"/>
                    <a:gridCol w="1960709"/>
                  </a:tblGrid>
                  <a:tr h="161227">
                    <a:tc>
                      <a:txBody>
                        <a:bodyPr/>
                        <a:lstStyle/>
                        <a:p>
                          <a:pPr algn="ctr">
                            <a:lnSpc>
                              <a:spcPct val="115000"/>
                            </a:lnSpc>
                            <a:spcAft>
                              <a:spcPts val="0"/>
                            </a:spcAft>
                          </a:pPr>
                          <a:r>
                            <a:rPr lang="en-US" sz="1000" dirty="0" smtClean="0">
                              <a:effectLst/>
                              <a:latin typeface="Times New Roman" pitchFamily="18" charset="0"/>
                              <a:cs typeface="Times New Roman" pitchFamily="18" charset="0"/>
                            </a:rPr>
                            <a:t> N-</a:t>
                          </a:r>
                          <a:r>
                            <a:rPr lang="en-US" sz="1000" dirty="0" err="1" smtClean="0">
                              <a:effectLst/>
                              <a:latin typeface="Times New Roman" pitchFamily="18" charset="0"/>
                              <a:cs typeface="Times New Roman" pitchFamily="18" charset="0"/>
                            </a:rPr>
                            <a:t>gainScore</a:t>
                          </a:r>
                          <a:r>
                            <a:rPr lang="en-US" sz="1000" dirty="0" smtClean="0">
                              <a:effectLst/>
                              <a:latin typeface="Times New Roman" pitchFamily="18" charset="0"/>
                              <a:cs typeface="Times New Roman" pitchFamily="18" charset="0"/>
                            </a:rPr>
                            <a:t> </a:t>
                          </a:r>
                          <a:r>
                            <a:rPr lang="en-US" sz="1000" dirty="0">
                              <a:effectLst/>
                              <a:latin typeface="Times New Roman" pitchFamily="18" charset="0"/>
                              <a:cs typeface="Times New Roman" pitchFamily="18" charset="0"/>
                            </a:rPr>
                            <a:t>(%)</a:t>
                          </a:r>
                          <a:endParaRPr lang="en-US" sz="110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000" dirty="0" smtClean="0">
                              <a:effectLst/>
                              <a:latin typeface="Times New Roman" pitchFamily="18" charset="0"/>
                              <a:ea typeface="+mn-ea"/>
                              <a:cs typeface="Times New Roman" pitchFamily="18" charset="0"/>
                            </a:rPr>
                            <a:t>Category</a:t>
                          </a:r>
                          <a:endParaRPr lang="en-US" sz="11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260">
                    <a:tc>
                      <a:txBody>
                        <a:bodyPr/>
                        <a:lstStyle/>
                        <a:p>
                          <a:endParaRPr lang="en-US"/>
                        </a:p>
                      </a:txBody>
                      <a:tcPr marL="68580" marR="68580" marT="0" marB="0">
                        <a:blipFill rotWithShape="1">
                          <a:blip r:embed="rId6"/>
                          <a:stretch>
                            <a:fillRect l="-232" t="-110714" r="-74478" b="-442857"/>
                          </a:stretch>
                        </a:blipFill>
                      </a:tcPr>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Very Effective</a:t>
                          </a:r>
                          <a:endParaRPr lang="en-US" sz="1100">
                            <a:effectLst/>
                            <a:latin typeface="Times New Roman" pitchFamily="18" charset="0"/>
                            <a:ea typeface="DengXian"/>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tcPr>
                    </a:tc>
                  </a:tr>
                  <a:tr h="175260">
                    <a:tc>
                      <a:txBody>
                        <a:bodyPr/>
                        <a:lstStyle/>
                        <a:p>
                          <a:endParaRPr lang="en-US"/>
                        </a:p>
                      </a:txBody>
                      <a:tcPr marL="68580" marR="68580" marT="0" marB="0">
                        <a:blipFill rotWithShape="1">
                          <a:blip r:embed="rId6"/>
                          <a:stretch>
                            <a:fillRect l="-232" t="-203448" r="-74478" b="-327586"/>
                          </a:stretch>
                        </a:blipFill>
                      </a:tcPr>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Effective</a:t>
                          </a:r>
                          <a:endParaRPr lang="en-US" sz="1100">
                            <a:effectLst/>
                            <a:latin typeface="Times New Roman" pitchFamily="18" charset="0"/>
                            <a:ea typeface="DengXian"/>
                            <a:cs typeface="Times New Roman" pitchFamily="18" charset="0"/>
                          </a:endParaRPr>
                        </a:p>
                      </a:txBody>
                      <a:tcPr marL="68580" marR="68580" marT="0" marB="0"/>
                    </a:tc>
                  </a:tr>
                  <a:tr h="175260">
                    <a:tc>
                      <a:txBody>
                        <a:bodyPr/>
                        <a:lstStyle/>
                        <a:p>
                          <a:endParaRPr lang="en-US"/>
                        </a:p>
                      </a:txBody>
                      <a:tcPr marL="68580" marR="68580" marT="0" marB="0">
                        <a:blipFill rotWithShape="1">
                          <a:blip r:embed="rId6"/>
                          <a:stretch>
                            <a:fillRect l="-232" t="-303448" r="-74478" b="-227586"/>
                          </a:stretch>
                        </a:blipFill>
                      </a:tcPr>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Quite Effective</a:t>
                          </a:r>
                          <a:endParaRPr lang="en-US" sz="1100">
                            <a:effectLst/>
                            <a:latin typeface="Times New Roman" pitchFamily="18" charset="0"/>
                            <a:ea typeface="DengXian"/>
                            <a:cs typeface="Times New Roman" pitchFamily="18" charset="0"/>
                          </a:endParaRPr>
                        </a:p>
                      </a:txBody>
                      <a:tcPr marL="68580" marR="68580" marT="0" marB="0"/>
                    </a:tc>
                  </a:tr>
                  <a:tr h="175260">
                    <a:tc>
                      <a:txBody>
                        <a:bodyPr/>
                        <a:lstStyle/>
                        <a:p>
                          <a:endParaRPr lang="en-US"/>
                        </a:p>
                      </a:txBody>
                      <a:tcPr marL="68580" marR="68580" marT="0" marB="0">
                        <a:blipFill rotWithShape="1">
                          <a:blip r:embed="rId6"/>
                          <a:stretch>
                            <a:fillRect l="-232" t="-403448" r="-74478" b="-127586"/>
                          </a:stretch>
                        </a:blipFill>
                      </a:tcPr>
                    </a:tc>
                    <a:tc>
                      <a:txBody>
                        <a:bodyPr/>
                        <a:lstStyle/>
                        <a:p>
                          <a:pPr indent="291465">
                            <a:lnSpc>
                              <a:spcPct val="107000"/>
                            </a:lnSpc>
                            <a:spcAft>
                              <a:spcPts val="0"/>
                            </a:spcAft>
                          </a:pPr>
                          <a:r>
                            <a:rPr lang="en-US" sz="1000">
                              <a:effectLst/>
                              <a:latin typeface="Times New Roman" pitchFamily="18" charset="0"/>
                              <a:ea typeface="DengXian"/>
                              <a:cs typeface="Times New Roman" pitchFamily="18" charset="0"/>
                            </a:rPr>
                            <a:t>Less Effective</a:t>
                          </a:r>
                          <a:endParaRPr lang="en-US" sz="1100">
                            <a:effectLst/>
                            <a:latin typeface="Times New Roman" pitchFamily="18" charset="0"/>
                            <a:ea typeface="DengXian"/>
                            <a:cs typeface="Times New Roman" pitchFamily="18" charset="0"/>
                          </a:endParaRPr>
                        </a:p>
                      </a:txBody>
                      <a:tcPr marL="68580" marR="68580" marT="0" marB="0"/>
                    </a:tc>
                  </a:tr>
                  <a:tr h="175260">
                    <a:tc>
                      <a:txBody>
                        <a:bodyPr/>
                        <a:lstStyle/>
                        <a:p>
                          <a:endParaRPr lang="en-US"/>
                        </a:p>
                      </a:txBody>
                      <a:tcPr marL="68580" marR="68580" marT="0" marB="0">
                        <a:blipFill rotWithShape="1">
                          <a:blip r:embed="rId6"/>
                          <a:stretch>
                            <a:fillRect l="-232" t="-503448" r="-74478" b="-27586"/>
                          </a:stretch>
                        </a:blipFill>
                      </a:tcPr>
                    </a:tc>
                    <a:tc>
                      <a:txBody>
                        <a:bodyPr/>
                        <a:lstStyle/>
                        <a:p>
                          <a:pPr indent="291465">
                            <a:lnSpc>
                              <a:spcPct val="107000"/>
                            </a:lnSpc>
                            <a:spcAft>
                              <a:spcPts val="0"/>
                            </a:spcAft>
                          </a:pPr>
                          <a:r>
                            <a:rPr lang="en-US" sz="1000" dirty="0">
                              <a:effectLst/>
                              <a:latin typeface="Times New Roman" pitchFamily="18" charset="0"/>
                              <a:ea typeface="DengXian"/>
                              <a:cs typeface="Times New Roman" pitchFamily="18" charset="0"/>
                            </a:rPr>
                            <a:t>Ineffective</a:t>
                          </a:r>
                          <a:endParaRPr lang="en-US" sz="1100" dirty="0">
                            <a:effectLst/>
                            <a:latin typeface="Times New Roman" pitchFamily="18" charset="0"/>
                            <a:ea typeface="DengXian"/>
                            <a:cs typeface="Times New Roman" pitchFamily="18" charset="0"/>
                          </a:endParaRPr>
                        </a:p>
                      </a:txBody>
                      <a:tcPr marL="68580" marR="68580" marT="0" marB="0"/>
                    </a:tc>
                  </a:tr>
                </a:tbl>
              </a:graphicData>
            </a:graphic>
          </p:graphicFrame>
        </mc:Fallback>
      </mc:AlternateContent>
      <p:sp>
        <p:nvSpPr>
          <p:cNvPr id="28" name="Rectangle 27"/>
          <p:cNvSpPr/>
          <p:nvPr/>
        </p:nvSpPr>
        <p:spPr>
          <a:xfrm>
            <a:off x="7452320" y="4197737"/>
            <a:ext cx="1508489" cy="246221"/>
          </a:xfrm>
          <a:prstGeom prst="rect">
            <a:avLst/>
          </a:prstGeom>
        </p:spPr>
        <p:txBody>
          <a:bodyPr wrap="square">
            <a:spAutoFit/>
          </a:bodyPr>
          <a:lstStyle/>
          <a:p>
            <a:r>
              <a:rPr lang="en-US" sz="1000" dirty="0" smtClean="0">
                <a:latin typeface="Times New Roman" pitchFamily="18" charset="0"/>
                <a:cs typeface="Times New Roman" pitchFamily="18" charset="0"/>
              </a:rPr>
              <a:t>(</a:t>
            </a:r>
            <a:r>
              <a:rPr lang="en-US" sz="1000" dirty="0" err="1" smtClean="0">
                <a:latin typeface="Times New Roman" pitchFamily="18" charset="0"/>
                <a:cs typeface="Times New Roman" pitchFamily="18" charset="0"/>
              </a:rPr>
              <a:t>Widoyoko</a:t>
            </a:r>
            <a:r>
              <a:rPr lang="en-US" sz="1000" dirty="0" smtClean="0">
                <a:latin typeface="Times New Roman" pitchFamily="18" charset="0"/>
                <a:cs typeface="Times New Roman" pitchFamily="18" charset="0"/>
              </a:rPr>
              <a:t>, 2017).</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2470339888"/>
      </p:ext>
    </p:extLst>
  </p:cSld>
  <p:clrMapOvr>
    <a:masterClrMapping/>
  </p:clrMapOvr>
</p:sld>
</file>

<file path=ppt/theme/theme1.xml><?xml version="1.0" encoding="utf-8"?>
<a:theme xmlns:a="http://schemas.openxmlformats.org/drawingml/2006/main" name="Research Methods in German Studies - Master of Arts in German by Slidesgo">
  <a:themeElements>
    <a:clrScheme name="Simple Light">
      <a:dk1>
        <a:srgbClr val="000000"/>
      </a:dk1>
      <a:lt1>
        <a:srgbClr val="F8F8F8"/>
      </a:lt1>
      <a:dk2>
        <a:srgbClr val="E7A347"/>
      </a:dk2>
      <a:lt2>
        <a:srgbClr val="C83D34"/>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1159</Words>
  <Application>Microsoft Office PowerPoint</Application>
  <PresentationFormat>On-screen Show (16:9)</PresentationFormat>
  <Paragraphs>100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Syne</vt:lpstr>
      <vt:lpstr>Times New Roman</vt:lpstr>
      <vt:lpstr>Cambria Math</vt:lpstr>
      <vt:lpstr>DengXian</vt:lpstr>
      <vt:lpstr>Calibri</vt:lpstr>
      <vt:lpstr>DM Sans</vt:lpstr>
      <vt:lpstr>Golos Text SemiBold</vt:lpstr>
      <vt:lpstr>Anaheim</vt:lpstr>
      <vt:lpstr>Lato</vt:lpstr>
      <vt:lpstr>Research Methods in German Studies - Master of Arts in German by Slidesgo</vt:lpstr>
      <vt:lpstr>Effectiveness of Project Model Learning Tools Assisted by Augmented Reality to Improve Students' Scientific Literacy and Creative Thinking Abilities</vt:lpstr>
      <vt:lpstr>PART</vt:lpstr>
      <vt:lpstr>INTRODUCTION</vt:lpstr>
      <vt:lpstr>BACKGROUND</vt:lpstr>
      <vt:lpstr>Research Purposes</vt:lpstr>
      <vt:lpstr>METHODE</vt:lpstr>
      <vt:lpstr>Types and Stages of Research</vt:lpstr>
      <vt:lpstr>Data Collection Instrument</vt:lpstr>
      <vt:lpstr>Data Analysis Techniques</vt:lpstr>
      <vt:lpstr>RESULT AND DISCUSSION</vt:lpstr>
      <vt:lpstr>1. Limited Scale Trial Result </vt:lpstr>
      <vt:lpstr>1. Limited Scale Trial Result </vt:lpstr>
      <vt:lpstr>2. Wide Scale Trial Result </vt:lpstr>
      <vt:lpstr>2. Wide Scale Trial Result </vt:lpstr>
      <vt:lpstr>CONCLUSION</vt:lpstr>
      <vt:lpstr>Conslusion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of Project Model Learning Tools Assisted by Augmented Reality to Improve Students' Scientific Literacy and Creative Thinking Abilities</dc:title>
  <cp:lastModifiedBy>Asus</cp:lastModifiedBy>
  <cp:revision>39</cp:revision>
  <dcterms:modified xsi:type="dcterms:W3CDTF">2024-10-09T20:11:02Z</dcterms:modified>
</cp:coreProperties>
</file>