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80" r:id="rId10"/>
    <p:sldId id="281" r:id="rId11"/>
    <p:sldId id="265" r:id="rId12"/>
    <p:sldId id="271" r:id="rId13"/>
    <p:sldId id="272" r:id="rId14"/>
    <p:sldId id="276" r:id="rId15"/>
  </p:sldIdLst>
  <p:sldSz cx="9144000" cy="5143500" type="screen16x9"/>
  <p:notesSz cx="6858000" cy="9144000"/>
  <p:embeddedFontLst>
    <p:embeddedFont>
      <p:font typeface="Barlow" pitchFamily="2" charset="77"/>
      <p:regular r:id="rId17"/>
      <p:bold r:id="rId18"/>
      <p:italic r:id="rId19"/>
      <p:boldItalic r:id="rId20"/>
    </p:embeddedFont>
    <p:embeddedFont>
      <p:font typeface="Barlow Condensed" panose="020F0502020204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jalla One" panose="02000506040000020004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269"/>
    <p:restoredTop sz="94709"/>
  </p:normalViewPr>
  <p:slideViewPr>
    <p:cSldViewPr snapToGrid="0">
      <p:cViewPr varScale="1">
        <p:scale>
          <a:sx n="72" d="100"/>
          <a:sy n="72" d="100"/>
        </p:scale>
        <p:origin x="208" y="13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5a5c374d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5a5c374d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9809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a5c374d8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5a5c374d8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65a5c374d8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65a5c374d8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65a5c374d8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65a5c374d8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5a5c374d8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65a5c374d8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5a5c374d8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65a5c374d8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5a5c374d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5a5c374d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5a5c374d8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5a5c374d8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5a5c374d8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5a5c374d8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5a5c374d8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5a5c374d8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5a5c374d8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65a5c374d8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5a5c374d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5a5c374d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5a5c374d8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5a5c374d8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937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31138"/>
          <a:stretch/>
        </p:blipFill>
        <p:spPr>
          <a:xfrm flipH="1">
            <a:off x="3830256" y="6150"/>
            <a:ext cx="531374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0" y="0"/>
            <a:ext cx="4050300" cy="51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2154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81508" y="2166300"/>
            <a:ext cx="308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LANK_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0" name="Google Shape;90;p15"/>
          <p:cNvSpPr/>
          <p:nvPr/>
        </p:nvSpPr>
        <p:spPr>
          <a:xfrm>
            <a:off x="-8400" y="0"/>
            <a:ext cx="9160800" cy="5143500"/>
          </a:xfrm>
          <a:prstGeom prst="rect">
            <a:avLst/>
          </a:prstGeom>
          <a:solidFill>
            <a:srgbClr val="6D0951">
              <a:alpha val="36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709525" y="925900"/>
            <a:ext cx="5025000" cy="3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BLANK_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/>
          <p:nvPr/>
        </p:nvSpPr>
        <p:spPr>
          <a:xfrm rot="10800000">
            <a:off x="-150" y="0"/>
            <a:ext cx="4527900" cy="51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2154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3781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3781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79550" y="2150850"/>
            <a:ext cx="769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0" y="0"/>
            <a:ext cx="4050300" cy="51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2154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500700" y="2291550"/>
            <a:ext cx="304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610150" y="692500"/>
            <a:ext cx="4222200" cy="3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2487400" y="445025"/>
            <a:ext cx="634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2487400" y="1488825"/>
            <a:ext cx="2978400" cy="30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853754" y="1488825"/>
            <a:ext cx="2978400" cy="30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/>
          <p:nvPr/>
        </p:nvSpPr>
        <p:spPr>
          <a:xfrm rot="10800000">
            <a:off x="-100" y="0"/>
            <a:ext cx="2269800" cy="51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2154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-26400" y="1050900"/>
            <a:ext cx="9196800" cy="4092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16380000" algn="bl" rotWithShape="0">
              <a:srgbClr val="000000">
                <a:alpha val="46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2253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59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3247913" y="1152475"/>
            <a:ext cx="259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84138" y="1152475"/>
            <a:ext cx="2598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0" y="0"/>
            <a:ext cx="4912200" cy="51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2154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18675" y="1081775"/>
            <a:ext cx="4050000" cy="62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400"/>
              <a:buNone/>
              <a:defRPr sz="2400">
                <a:solidFill>
                  <a:srgbClr val="6D095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1"/>
          </p:nvPr>
        </p:nvSpPr>
        <p:spPr>
          <a:xfrm>
            <a:off x="518675" y="1868728"/>
            <a:ext cx="4050000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 sz="1800">
                <a:solidFill>
                  <a:srgbClr val="000000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1800">
                <a:solidFill>
                  <a:srgbClr val="000000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■"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ONE_COLUMN_TEXT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 rot="10800000">
            <a:off x="4349400" y="-6150"/>
            <a:ext cx="4794600" cy="51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1026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510775" y="2038425"/>
            <a:ext cx="30972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4977000" y="982050"/>
            <a:ext cx="35394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>
  <p:cSld name="BLANK_4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rot="10800000">
            <a:off x="6546000" y="-6150"/>
            <a:ext cx="2598000" cy="515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14300" dir="1026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>
          <a:xfrm>
            <a:off x="8110206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889275" y="1740425"/>
            <a:ext cx="1943100" cy="16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596250" y="705175"/>
            <a:ext cx="2142600" cy="15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ubTitle" idx="2"/>
          </p:nvPr>
        </p:nvSpPr>
        <p:spPr>
          <a:xfrm>
            <a:off x="596250" y="148125"/>
            <a:ext cx="2142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3"/>
          </p:nvPr>
        </p:nvSpPr>
        <p:spPr>
          <a:xfrm>
            <a:off x="3567304" y="705175"/>
            <a:ext cx="2142600" cy="15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4"/>
          </p:nvPr>
        </p:nvSpPr>
        <p:spPr>
          <a:xfrm>
            <a:off x="3567304" y="148125"/>
            <a:ext cx="2142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5"/>
          </p:nvPr>
        </p:nvSpPr>
        <p:spPr>
          <a:xfrm>
            <a:off x="2120250" y="3322750"/>
            <a:ext cx="2142600" cy="15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subTitle" idx="6"/>
          </p:nvPr>
        </p:nvSpPr>
        <p:spPr>
          <a:xfrm>
            <a:off x="2120250" y="2765700"/>
            <a:ext cx="2142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400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4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Fjalla One"/>
              <a:buNone/>
              <a:defRPr sz="36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●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○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■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●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○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■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●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29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Barlow"/>
              <a:buChar char="○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29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Font typeface="Barlow"/>
              <a:buChar char="■"/>
              <a:defRPr sz="1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7352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1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9" r:id="rId8"/>
    <p:sldLayoutId id="2147483660" r:id="rId9"/>
    <p:sldLayoutId id="2147483661" r:id="rId10"/>
    <p:sldLayoutId id="2147483662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ctrTitle"/>
          </p:nvPr>
        </p:nvSpPr>
        <p:spPr>
          <a:xfrm>
            <a:off x="-1" y="2621913"/>
            <a:ext cx="413112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GB" sz="2000" b="1" dirty="0">
                <a:latin typeface=""/>
              </a:rPr>
              <a:t>The Effect of Mobile Learning Application Use on Vocational Students’ English Proficiency</a:t>
            </a:r>
            <a:br>
              <a:rPr lang="en-GB" sz="2000" dirty="0">
                <a:latin typeface=""/>
              </a:rPr>
            </a:br>
            <a:br>
              <a:rPr lang="en-GB" sz="2000" dirty="0">
                <a:latin typeface=""/>
              </a:rPr>
            </a:br>
            <a:r>
              <a:rPr lang="en-GB" sz="2000" dirty="0">
                <a:latin typeface=""/>
              </a:rPr>
              <a:t>presented at the 7</a:t>
            </a:r>
            <a:r>
              <a:rPr lang="en-GB" sz="2000" baseline="30000" dirty="0">
                <a:latin typeface=""/>
              </a:rPr>
              <a:t>th</a:t>
            </a:r>
            <a:r>
              <a:rPr lang="en-GB" sz="2000" dirty="0">
                <a:latin typeface=""/>
              </a:rPr>
              <a:t> ICESS</a:t>
            </a:r>
            <a:br>
              <a:rPr lang="en-GB" sz="2000" dirty="0">
                <a:latin typeface=""/>
              </a:rPr>
            </a:br>
            <a:r>
              <a:rPr lang="en-GB" sz="2000" dirty="0">
                <a:latin typeface=""/>
              </a:rPr>
              <a:t>9-10 October 2025</a:t>
            </a:r>
            <a:br>
              <a:rPr lang="en-GB" sz="2000" dirty="0">
                <a:latin typeface=""/>
              </a:rPr>
            </a:br>
            <a:br>
              <a:rPr lang="en-GB" sz="2000" dirty="0">
                <a:latin typeface=""/>
              </a:rPr>
            </a:br>
            <a:r>
              <a:rPr lang="en-US" sz="1800" dirty="0" err="1">
                <a:effectLst/>
                <a:latin typeface=""/>
                <a:ea typeface="Times New Roman" panose="02020603050405020304" pitchFamily="18" charset="0"/>
              </a:rPr>
              <a:t>Rizky</a:t>
            </a:r>
            <a:r>
              <a:rPr lang="en-US" sz="1800" dirty="0">
                <a:effectLst/>
                <a:latin typeface=""/>
                <a:ea typeface="Times New Roman" panose="02020603050405020304" pitchFamily="18" charset="0"/>
              </a:rPr>
              <a:t> Amelia</a:t>
            </a:r>
            <a:r>
              <a:rPr lang="id-ID" sz="1800" baseline="30000" dirty="0">
                <a:effectLst/>
                <a:latin typeface=""/>
                <a:ea typeface="Times New Roman" panose="02020603050405020304" pitchFamily="18" charset="0"/>
              </a:rPr>
              <a:t>1</a:t>
            </a:r>
            <a:r>
              <a:rPr lang="en-US" sz="1800" baseline="30000" dirty="0">
                <a:effectLst/>
                <a:latin typeface=""/>
                <a:ea typeface="Times New Roman" panose="02020603050405020304" pitchFamily="18" charset="0"/>
              </a:rPr>
              <a:t>*</a:t>
            </a:r>
            <a:r>
              <a:rPr lang="en-US" sz="1800" dirty="0">
                <a:effectLst/>
                <a:latin typeface="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"/>
                <a:ea typeface="Times New Roman" panose="02020603050405020304" pitchFamily="18" charset="0"/>
              </a:rPr>
              <a:t>Fitria</a:t>
            </a:r>
            <a:r>
              <a:rPr lang="id-ID" sz="1800" baseline="30000" dirty="0">
                <a:effectLst/>
                <a:latin typeface="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"/>
                <a:ea typeface="Times New Roman" panose="02020603050405020304" pitchFamily="18" charset="0"/>
              </a:rPr>
              <a:t>Heppy</a:t>
            </a:r>
            <a:r>
              <a:rPr lang="en-US" sz="1800" dirty="0">
                <a:effectLst/>
                <a:latin typeface=""/>
                <a:ea typeface="Times New Roman" panose="02020603050405020304" pitchFamily="18" charset="0"/>
              </a:rPr>
              <a:t> Mutammimah</a:t>
            </a:r>
            <a:r>
              <a:rPr lang="en-US" sz="1800" baseline="30000" dirty="0">
                <a:effectLst/>
                <a:latin typeface=""/>
                <a:ea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"/>
                <a:ea typeface="Times New Roman" panose="02020603050405020304" pitchFamily="18" charset="0"/>
              </a:rPr>
              <a:t>, Noor </a:t>
            </a:r>
            <a:r>
              <a:rPr lang="en-US" sz="1800" dirty="0" err="1">
                <a:effectLst/>
                <a:latin typeface=""/>
                <a:ea typeface="Times New Roman" panose="02020603050405020304" pitchFamily="18" charset="0"/>
              </a:rPr>
              <a:t>Aina</a:t>
            </a:r>
            <a:r>
              <a:rPr lang="en-US" sz="1800" dirty="0">
                <a:effectLst/>
                <a:latin typeface=""/>
                <a:ea typeface="Times New Roman" panose="02020603050405020304" pitchFamily="18" charset="0"/>
              </a:rPr>
              <a:t> Herliana</a:t>
            </a:r>
            <a:r>
              <a:rPr lang="en-US" sz="1800" baseline="30000" dirty="0">
                <a:effectLst/>
                <a:latin typeface=""/>
                <a:ea typeface="Times New Roman" panose="02020603050405020304" pitchFamily="18" charset="0"/>
              </a:rPr>
              <a:t>4</a:t>
            </a:r>
            <a:br>
              <a:rPr lang="en-ID" sz="1800" dirty="0">
                <a:effectLst/>
                <a:latin typeface=""/>
                <a:ea typeface="Times New Roman" panose="02020603050405020304" pitchFamily="18" charset="0"/>
              </a:rPr>
            </a:br>
            <a:r>
              <a:rPr lang="id-ID" sz="1800" baseline="30000" dirty="0">
                <a:effectLst/>
                <a:latin typeface=""/>
                <a:ea typeface="Calibri" panose="020F0502020204030204" pitchFamily="34" charset="0"/>
              </a:rPr>
              <a:t>1</a:t>
            </a:r>
            <a:r>
              <a:rPr lang="en-ID" sz="1800" baseline="30000" dirty="0">
                <a:effectLst/>
                <a:latin typeface=""/>
                <a:ea typeface="Calibri" panose="020F0502020204030204" pitchFamily="34" charset="0"/>
              </a:rPr>
              <a:t>,2,3,4</a:t>
            </a:r>
            <a:r>
              <a:rPr lang="en-ID" sz="1800" dirty="0">
                <a:effectLst/>
                <a:latin typeface=""/>
                <a:ea typeface="Calibri" panose="020F0502020204030204" pitchFamily="34" charset="0"/>
              </a:rPr>
              <a:t>Politeknik Negeri Banjarmasin, Banjarmasin</a:t>
            </a:r>
            <a:endParaRPr lang="en-GB" sz="2000" dirty="0">
              <a:latin typeface=""/>
            </a:endParaRPr>
          </a:p>
        </p:txBody>
      </p:sp>
      <p:grpSp>
        <p:nvGrpSpPr>
          <p:cNvPr id="113" name="Google Shape;113;p18"/>
          <p:cNvGrpSpPr/>
          <p:nvPr/>
        </p:nvGrpSpPr>
        <p:grpSpPr>
          <a:xfrm>
            <a:off x="207516" y="329433"/>
            <a:ext cx="950318" cy="580733"/>
            <a:chOff x="506873" y="959034"/>
            <a:chExt cx="950318" cy="580733"/>
          </a:xfrm>
        </p:grpSpPr>
        <p:sp>
          <p:nvSpPr>
            <p:cNvPr id="114" name="Google Shape;114;p18"/>
            <p:cNvSpPr/>
            <p:nvPr/>
          </p:nvSpPr>
          <p:spPr>
            <a:xfrm>
              <a:off x="783775" y="1098588"/>
              <a:ext cx="396492" cy="232600"/>
            </a:xfrm>
            <a:custGeom>
              <a:avLst/>
              <a:gdLst/>
              <a:ahLst/>
              <a:cxnLst/>
              <a:rect l="l" t="t" r="r" b="b"/>
              <a:pathLst>
                <a:path w="7727" h="4533" extrusionOk="0">
                  <a:moveTo>
                    <a:pt x="5603" y="0"/>
                  </a:moveTo>
                  <a:lnTo>
                    <a:pt x="6388" y="785"/>
                  </a:lnTo>
                  <a:lnTo>
                    <a:pt x="5336" y="1838"/>
                  </a:lnTo>
                  <a:lnTo>
                    <a:pt x="4533" y="1035"/>
                  </a:lnTo>
                  <a:lnTo>
                    <a:pt x="3195" y="2356"/>
                  </a:lnTo>
                  <a:lnTo>
                    <a:pt x="2409" y="1571"/>
                  </a:lnTo>
                  <a:lnTo>
                    <a:pt x="1" y="3979"/>
                  </a:lnTo>
                  <a:lnTo>
                    <a:pt x="554" y="4532"/>
                  </a:lnTo>
                  <a:lnTo>
                    <a:pt x="2409" y="2695"/>
                  </a:lnTo>
                  <a:lnTo>
                    <a:pt x="3195" y="3480"/>
                  </a:lnTo>
                  <a:lnTo>
                    <a:pt x="4533" y="2159"/>
                  </a:lnTo>
                  <a:lnTo>
                    <a:pt x="5336" y="2962"/>
                  </a:lnTo>
                  <a:lnTo>
                    <a:pt x="6941" y="1339"/>
                  </a:lnTo>
                  <a:lnTo>
                    <a:pt x="7727" y="2124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8"/>
            <p:cNvGrpSpPr/>
            <p:nvPr/>
          </p:nvGrpSpPr>
          <p:grpSpPr>
            <a:xfrm>
              <a:off x="506873" y="959034"/>
              <a:ext cx="950318" cy="580733"/>
              <a:chOff x="4797800" y="1994125"/>
              <a:chExt cx="306475" cy="186025"/>
            </a:xfrm>
          </p:grpSpPr>
          <p:sp>
            <p:nvSpPr>
              <p:cNvPr id="116" name="Google Shape;116;p18"/>
              <p:cNvSpPr/>
              <p:nvPr/>
            </p:nvSpPr>
            <p:spPr>
              <a:xfrm>
                <a:off x="4837950" y="1994125"/>
                <a:ext cx="2261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6103" extrusionOk="0">
                    <a:moveTo>
                      <a:pt x="8244" y="786"/>
                    </a:moveTo>
                    <a:lnTo>
                      <a:pt x="8244" y="5318"/>
                    </a:lnTo>
                    <a:lnTo>
                      <a:pt x="803" y="5318"/>
                    </a:lnTo>
                    <a:lnTo>
                      <a:pt x="803" y="786"/>
                    </a:lnTo>
                    <a:close/>
                    <a:moveTo>
                      <a:pt x="536" y="1"/>
                    </a:moveTo>
                    <a:cubicBezTo>
                      <a:pt x="232" y="1"/>
                      <a:pt x="0" y="233"/>
                      <a:pt x="0" y="518"/>
                    </a:cubicBezTo>
                    <a:lnTo>
                      <a:pt x="0" y="6103"/>
                    </a:lnTo>
                    <a:lnTo>
                      <a:pt x="9047" y="6103"/>
                    </a:lnTo>
                    <a:lnTo>
                      <a:pt x="9047" y="518"/>
                    </a:lnTo>
                    <a:cubicBezTo>
                      <a:pt x="9047" y="233"/>
                      <a:pt x="8815" y="1"/>
                      <a:pt x="85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8"/>
              <p:cNvSpPr/>
              <p:nvPr/>
            </p:nvSpPr>
            <p:spPr>
              <a:xfrm>
                <a:off x="4797800" y="2160075"/>
                <a:ext cx="3064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803" extrusionOk="0">
                    <a:moveTo>
                      <a:pt x="1" y="0"/>
                    </a:moveTo>
                    <a:lnTo>
                      <a:pt x="1" y="268"/>
                    </a:lnTo>
                    <a:cubicBezTo>
                      <a:pt x="1" y="571"/>
                      <a:pt x="250" y="803"/>
                      <a:pt x="536" y="803"/>
                    </a:cubicBezTo>
                    <a:lnTo>
                      <a:pt x="11723" y="803"/>
                    </a:lnTo>
                    <a:cubicBezTo>
                      <a:pt x="12026" y="803"/>
                      <a:pt x="12258" y="571"/>
                      <a:pt x="12258" y="268"/>
                    </a:cubicBezTo>
                    <a:lnTo>
                      <a:pt x="12258" y="0"/>
                    </a:lnTo>
                    <a:lnTo>
                      <a:pt x="6923" y="0"/>
                    </a:lnTo>
                    <a:lnTo>
                      <a:pt x="6923" y="125"/>
                    </a:lnTo>
                    <a:cubicBezTo>
                      <a:pt x="6923" y="214"/>
                      <a:pt x="6870" y="268"/>
                      <a:pt x="6799" y="268"/>
                    </a:cubicBezTo>
                    <a:lnTo>
                      <a:pt x="5460" y="268"/>
                    </a:lnTo>
                    <a:cubicBezTo>
                      <a:pt x="5389" y="268"/>
                      <a:pt x="5336" y="214"/>
                      <a:pt x="5336" y="125"/>
                    </a:cubicBezTo>
                    <a:lnTo>
                      <a:pt x="53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87900" y="259000"/>
            <a:ext cx="847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Normality Test Results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065FD-D6CE-4B19-D1A3-BCC6E3D65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5A2E9-7BDC-9C83-D732-7AF82400B1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EF6364-764F-8213-7F7A-5959897F4A4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47615A-050B-C75D-1C39-9EFC29CBA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05344"/>
              </p:ext>
            </p:extLst>
          </p:nvPr>
        </p:nvGraphicFramePr>
        <p:xfrm>
          <a:off x="387900" y="1152475"/>
          <a:ext cx="8470500" cy="37320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4031">
                  <a:extLst>
                    <a:ext uri="{9D8B030D-6E8A-4147-A177-3AD203B41FA5}">
                      <a16:colId xmlns:a16="http://schemas.microsoft.com/office/drawing/2014/main" val="2751828512"/>
                    </a:ext>
                  </a:extLst>
                </a:gridCol>
                <a:gridCol w="1034031">
                  <a:extLst>
                    <a:ext uri="{9D8B030D-6E8A-4147-A177-3AD203B41FA5}">
                      <a16:colId xmlns:a16="http://schemas.microsoft.com/office/drawing/2014/main" val="3798979021"/>
                    </a:ext>
                  </a:extLst>
                </a:gridCol>
                <a:gridCol w="660847">
                  <a:extLst>
                    <a:ext uri="{9D8B030D-6E8A-4147-A177-3AD203B41FA5}">
                      <a16:colId xmlns:a16="http://schemas.microsoft.com/office/drawing/2014/main" val="79548211"/>
                    </a:ext>
                  </a:extLst>
                </a:gridCol>
                <a:gridCol w="660847">
                  <a:extLst>
                    <a:ext uri="{9D8B030D-6E8A-4147-A177-3AD203B41FA5}">
                      <a16:colId xmlns:a16="http://schemas.microsoft.com/office/drawing/2014/main" val="903640896"/>
                    </a:ext>
                  </a:extLst>
                </a:gridCol>
                <a:gridCol w="548113">
                  <a:extLst>
                    <a:ext uri="{9D8B030D-6E8A-4147-A177-3AD203B41FA5}">
                      <a16:colId xmlns:a16="http://schemas.microsoft.com/office/drawing/2014/main" val="1963025526"/>
                    </a:ext>
                  </a:extLst>
                </a:gridCol>
                <a:gridCol w="552002">
                  <a:extLst>
                    <a:ext uri="{9D8B030D-6E8A-4147-A177-3AD203B41FA5}">
                      <a16:colId xmlns:a16="http://schemas.microsoft.com/office/drawing/2014/main" val="842528504"/>
                    </a:ext>
                  </a:extLst>
                </a:gridCol>
                <a:gridCol w="880869">
                  <a:extLst>
                    <a:ext uri="{9D8B030D-6E8A-4147-A177-3AD203B41FA5}">
                      <a16:colId xmlns:a16="http://schemas.microsoft.com/office/drawing/2014/main" val="3881433619"/>
                    </a:ext>
                  </a:extLst>
                </a:gridCol>
                <a:gridCol w="880869">
                  <a:extLst>
                    <a:ext uri="{9D8B030D-6E8A-4147-A177-3AD203B41FA5}">
                      <a16:colId xmlns:a16="http://schemas.microsoft.com/office/drawing/2014/main" val="321775587"/>
                    </a:ext>
                  </a:extLst>
                </a:gridCol>
                <a:gridCol w="880093">
                  <a:extLst>
                    <a:ext uri="{9D8B030D-6E8A-4147-A177-3AD203B41FA5}">
                      <a16:colId xmlns:a16="http://schemas.microsoft.com/office/drawing/2014/main" val="4160805707"/>
                    </a:ext>
                  </a:extLst>
                </a:gridCol>
                <a:gridCol w="669399">
                  <a:extLst>
                    <a:ext uri="{9D8B030D-6E8A-4147-A177-3AD203B41FA5}">
                      <a16:colId xmlns:a16="http://schemas.microsoft.com/office/drawing/2014/main" val="1321615381"/>
                    </a:ext>
                  </a:extLst>
                </a:gridCol>
                <a:gridCol w="669399">
                  <a:extLst>
                    <a:ext uri="{9D8B030D-6E8A-4147-A177-3AD203B41FA5}">
                      <a16:colId xmlns:a16="http://schemas.microsoft.com/office/drawing/2014/main" val="3920556504"/>
                    </a:ext>
                  </a:extLst>
                </a:gridCol>
              </a:tblGrid>
              <a:tr h="254241">
                <a:tc gridSpan="11">
                  <a:txBody>
                    <a:bodyPr/>
                    <a:lstStyle/>
                    <a:p>
                      <a:pPr marL="45720" algn="ctr"/>
                      <a:r>
                        <a:rPr lang="id-ID" sz="1200">
                          <a:effectLst/>
                        </a:rPr>
                        <a:t>Independent</a:t>
                      </a:r>
                      <a:r>
                        <a:rPr lang="id-ID" sz="1200" spc="-45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Samples</a:t>
                      </a:r>
                      <a:r>
                        <a:rPr lang="id-ID" sz="1200" spc="-60">
                          <a:effectLst/>
                        </a:rPr>
                        <a:t> </a:t>
                      </a:r>
                      <a:r>
                        <a:rPr lang="id-ID" sz="1200" spc="-20">
                          <a:effectLst/>
                        </a:rPr>
                        <a:t>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10911"/>
                  </a:ext>
                </a:extLst>
              </a:tr>
              <a:tr h="760344">
                <a:tc rowSpan="3" gridSpan="2">
                  <a:txBody>
                    <a:bodyPr/>
                    <a:lstStyle/>
                    <a:p>
                      <a:pPr indent="-292735"/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8260" marR="34925" algn="ctr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Levene's</a:t>
                      </a:r>
                      <a:r>
                        <a:rPr lang="id-ID" sz="1200" spc="-65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Test</a:t>
                      </a:r>
                      <a:r>
                        <a:rPr lang="id-ID" sz="1200" spc="-60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for Equality of </a:t>
                      </a:r>
                      <a:r>
                        <a:rPr lang="id-ID" sz="1200" spc="-10">
                          <a:effectLst/>
                        </a:rPr>
                        <a:t>Variances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pPr marL="1102995"/>
                      <a:r>
                        <a:rPr lang="id-ID" sz="1200">
                          <a:effectLst/>
                        </a:rPr>
                        <a:t>t-test</a:t>
                      </a:r>
                      <a:r>
                        <a:rPr lang="id-ID" sz="1200" spc="-20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for</a:t>
                      </a:r>
                      <a:r>
                        <a:rPr lang="id-ID" sz="1200" spc="-30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Equality</a:t>
                      </a:r>
                      <a:r>
                        <a:rPr lang="id-ID" sz="1200" spc="-15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of</a:t>
                      </a:r>
                      <a:r>
                        <a:rPr lang="id-ID" sz="1200" spc="-15">
                          <a:effectLst/>
                        </a:rPr>
                        <a:t> </a:t>
                      </a:r>
                      <a:r>
                        <a:rPr lang="id-ID" sz="1200" spc="-20">
                          <a:effectLst/>
                        </a:rPr>
                        <a:t>Means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97526"/>
                  </a:ext>
                </a:extLst>
              </a:tr>
              <a:tr h="7967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pPr marL="10795" algn="ctr"/>
                      <a:r>
                        <a:rPr lang="id-ID" sz="1200" spc="-50">
                          <a:effectLst/>
                        </a:rPr>
                        <a:t>F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pPr marL="173355"/>
                      <a:r>
                        <a:rPr lang="id-ID" sz="1200" spc="-20">
                          <a:effectLst/>
                        </a:rPr>
                        <a:t>Sig.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</a:endParaRPr>
                    </a:p>
                    <a:p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</a:endParaRPr>
                    </a:p>
                    <a:p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</a:endParaRPr>
                    </a:p>
                    <a:p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</a:endParaRPr>
                    </a:p>
                    <a:p>
                      <a:r>
                        <a:rPr lang="id-ID" sz="1200" dirty="0">
                          <a:effectLst/>
                        </a:rPr>
                        <a:t> </a:t>
                      </a:r>
                      <a:endParaRPr lang="en-ID" sz="1200" dirty="0">
                        <a:effectLst/>
                      </a:endParaRPr>
                    </a:p>
                    <a:p>
                      <a:pPr marL="20955" marR="19050" algn="ctr">
                        <a:spcAft>
                          <a:spcPts val="0"/>
                        </a:spcAft>
                      </a:pPr>
                      <a:r>
                        <a:rPr lang="id-ID" sz="1200" spc="-50" dirty="0" err="1">
                          <a:effectLst/>
                        </a:rPr>
                        <a:t>t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pPr marL="12065" algn="ctr"/>
                      <a:r>
                        <a:rPr lang="id-ID" sz="1200" spc="-25">
                          <a:effectLst/>
                        </a:rPr>
                        <a:t>df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pPr marL="149860" marR="117475" indent="-21590">
                        <a:spcAft>
                          <a:spcPts val="0"/>
                        </a:spcAft>
                      </a:pPr>
                      <a:r>
                        <a:rPr lang="id-ID" sz="1200" spc="-20">
                          <a:effectLst/>
                        </a:rPr>
                        <a:t>Sig. (2-</a:t>
                      </a:r>
                      <a:endParaRPr lang="en-ID" sz="1200">
                        <a:effectLst/>
                      </a:endParaRPr>
                    </a:p>
                    <a:p>
                      <a:pPr marL="58420"/>
                      <a:r>
                        <a:rPr lang="id-ID" sz="1200" spc="-10">
                          <a:effectLst/>
                        </a:rPr>
                        <a:t>tailed)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pPr marL="92075" marR="81280" indent="121920">
                        <a:spcAft>
                          <a:spcPts val="0"/>
                        </a:spcAft>
                      </a:pPr>
                      <a:r>
                        <a:rPr lang="id-ID" sz="1200" spc="-20">
                          <a:effectLst/>
                        </a:rPr>
                        <a:t>Mean </a:t>
                      </a:r>
                      <a:r>
                        <a:rPr lang="id-ID" sz="1200" spc="-10">
                          <a:effectLst/>
                        </a:rPr>
                        <a:t>Difference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</a:endParaRPr>
                    </a:p>
                    <a:p>
                      <a:pPr marL="92710" indent="8890"/>
                      <a:r>
                        <a:rPr lang="id-ID" sz="1200">
                          <a:effectLst/>
                        </a:rPr>
                        <a:t>Std.</a:t>
                      </a:r>
                      <a:r>
                        <a:rPr lang="id-ID" sz="1200" spc="-65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Error </a:t>
                      </a:r>
                      <a:r>
                        <a:rPr lang="id-ID" sz="1200" spc="-10">
                          <a:effectLst/>
                        </a:rPr>
                        <a:t>Difference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2860" algn="ctr"/>
                      <a:r>
                        <a:rPr lang="id-ID" sz="1200" spc="-25">
                          <a:effectLst/>
                        </a:rPr>
                        <a:t>95%</a:t>
                      </a:r>
                      <a:endParaRPr lang="en-ID" sz="1200">
                        <a:effectLst/>
                      </a:endParaRPr>
                    </a:p>
                    <a:p>
                      <a:pPr marL="22860" marR="10795" algn="ctr">
                        <a:spcAft>
                          <a:spcPts val="0"/>
                        </a:spcAft>
                      </a:pPr>
                      <a:r>
                        <a:rPr lang="id-ID" sz="1200" spc="-10">
                          <a:effectLst/>
                        </a:rPr>
                        <a:t>Confidence</a:t>
                      </a:r>
                      <a:endParaRPr lang="en-ID" sz="1200">
                        <a:effectLst/>
                      </a:endParaRPr>
                    </a:p>
                    <a:p>
                      <a:pPr marL="22860" marR="9525" algn="ctr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Interval</a:t>
                      </a:r>
                      <a:r>
                        <a:rPr lang="id-ID" sz="1200" spc="-65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of</a:t>
                      </a:r>
                      <a:r>
                        <a:rPr lang="id-ID" sz="1200" spc="-60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the </a:t>
                      </a:r>
                      <a:r>
                        <a:rPr lang="id-ID" sz="1200" spc="-10">
                          <a:effectLst/>
                        </a:rPr>
                        <a:t>Difference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35287"/>
                  </a:ext>
                </a:extLst>
              </a:tr>
              <a:tr h="400765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/>
                      <a:r>
                        <a:rPr lang="id-ID" sz="1200" spc="-10">
                          <a:effectLst/>
                        </a:rPr>
                        <a:t>Lower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/>
                      <a:r>
                        <a:rPr lang="id-ID" sz="1200" spc="-10">
                          <a:effectLst/>
                        </a:rPr>
                        <a:t>Upper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86822905"/>
                  </a:ext>
                </a:extLst>
              </a:tr>
              <a:tr h="759552">
                <a:tc rowSpan="2">
                  <a:txBody>
                    <a:bodyPr/>
                    <a:lstStyle/>
                    <a:p>
                      <a:pPr marL="42545" marR="194945">
                        <a:spcAft>
                          <a:spcPts val="0"/>
                        </a:spcAft>
                      </a:pPr>
                      <a:r>
                        <a:rPr lang="id-ID" sz="1200" spc="-10">
                          <a:effectLst/>
                        </a:rPr>
                        <a:t>Post_ </a:t>
                      </a:r>
                      <a:r>
                        <a:rPr lang="id-ID" sz="1200" spc="-20">
                          <a:effectLst/>
                        </a:rPr>
                        <a:t>test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545"/>
                      <a:r>
                        <a:rPr lang="id-ID" sz="1200" spc="-10">
                          <a:effectLst/>
                        </a:rPr>
                        <a:t>Equal</a:t>
                      </a:r>
                      <a:endParaRPr lang="en-ID" sz="1200">
                        <a:effectLst/>
                      </a:endParaRPr>
                    </a:p>
                    <a:p>
                      <a:pPr marL="42545"/>
                      <a:r>
                        <a:rPr lang="id-ID" sz="1200" spc="-10">
                          <a:effectLst/>
                        </a:rPr>
                        <a:t>variances assumed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/>
                      <a:r>
                        <a:rPr lang="id-ID" sz="1200" spc="-20">
                          <a:effectLst/>
                        </a:rPr>
                        <a:t>.009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7495"/>
                      <a:r>
                        <a:rPr lang="id-ID" sz="1200" spc="-20">
                          <a:effectLst/>
                        </a:rPr>
                        <a:t>.923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/>
                      <a:r>
                        <a:rPr lang="id-ID" sz="1200">
                          <a:effectLst/>
                        </a:rPr>
                        <a:t>-</a:t>
                      </a:r>
                      <a:r>
                        <a:rPr lang="id-ID" sz="1200" spc="-20">
                          <a:effectLst/>
                        </a:rPr>
                        <a:t>.608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/>
                      <a:r>
                        <a:rPr lang="id-ID" sz="1200" spc="-25">
                          <a:effectLst/>
                        </a:rPr>
                        <a:t>51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/>
                      <a:r>
                        <a:rPr lang="id-ID" sz="1200" spc="-20">
                          <a:effectLst/>
                        </a:rPr>
                        <a:t>.546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/>
                      <a:r>
                        <a:rPr lang="id-ID" sz="1200">
                          <a:effectLst/>
                        </a:rPr>
                        <a:t>-</a:t>
                      </a:r>
                      <a:r>
                        <a:rPr lang="id-ID" sz="1200" spc="-10">
                          <a:effectLst/>
                        </a:rPr>
                        <a:t>25.24217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/>
                      <a:r>
                        <a:rPr lang="id-ID" sz="1200" spc="-10">
                          <a:effectLst/>
                        </a:rPr>
                        <a:t>41.52625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marR="29210" indent="307340" algn="r">
                        <a:spcAft>
                          <a:spcPts val="0"/>
                        </a:spcAft>
                      </a:pPr>
                      <a:r>
                        <a:rPr lang="id-ID" sz="1200" spc="-50">
                          <a:effectLst/>
                        </a:rPr>
                        <a:t>-</a:t>
                      </a:r>
                      <a:r>
                        <a:rPr lang="id-ID" sz="1200" spc="-10">
                          <a:effectLst/>
                        </a:rPr>
                        <a:t> 108.60</a:t>
                      </a:r>
                      <a:endParaRPr lang="en-ID" sz="1200">
                        <a:effectLst/>
                      </a:endParaRPr>
                    </a:p>
                    <a:p>
                      <a:pPr marR="29210" algn="r"/>
                      <a:r>
                        <a:rPr lang="id-ID" sz="1200" spc="-25">
                          <a:effectLst/>
                        </a:rPr>
                        <a:t>958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5" algn="r"/>
                      <a:r>
                        <a:rPr lang="id-ID" sz="1200" spc="-10">
                          <a:effectLst/>
                        </a:rPr>
                        <a:t>58.125</a:t>
                      </a:r>
                      <a:endParaRPr lang="en-ID" sz="1200">
                        <a:effectLst/>
                      </a:endParaRPr>
                    </a:p>
                    <a:p>
                      <a:pPr marR="29210" algn="r"/>
                      <a:r>
                        <a:rPr lang="id-ID" sz="1200" spc="-25">
                          <a:effectLst/>
                        </a:rPr>
                        <a:t>25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2272262"/>
                  </a:ext>
                </a:extLst>
              </a:tr>
              <a:tr h="7603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2545"/>
                      <a:r>
                        <a:rPr lang="id-ID" sz="1200" spc="-10">
                          <a:effectLst/>
                        </a:rPr>
                        <a:t>Equal</a:t>
                      </a:r>
                      <a:endParaRPr lang="en-ID" sz="1200">
                        <a:effectLst/>
                      </a:endParaRPr>
                    </a:p>
                    <a:p>
                      <a:pPr marL="42545" marR="102870"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variances</a:t>
                      </a:r>
                      <a:r>
                        <a:rPr lang="id-ID" sz="1200" spc="-65">
                          <a:effectLst/>
                        </a:rPr>
                        <a:t> </a:t>
                      </a:r>
                      <a:r>
                        <a:rPr lang="id-ID" sz="1200">
                          <a:effectLst/>
                        </a:rPr>
                        <a:t>not </a:t>
                      </a:r>
                      <a:r>
                        <a:rPr lang="id-ID" sz="1200" spc="-10">
                          <a:effectLst/>
                        </a:rPr>
                        <a:t>assumed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d-ID" sz="1200">
                          <a:effectLst/>
                        </a:rPr>
                        <a:t> 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955" algn="ctr"/>
                      <a:r>
                        <a:rPr lang="id-ID" sz="1200">
                          <a:effectLst/>
                        </a:rPr>
                        <a:t>-</a:t>
                      </a:r>
                      <a:r>
                        <a:rPr lang="id-ID" sz="1200" spc="-20">
                          <a:effectLst/>
                        </a:rPr>
                        <a:t>.607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/>
                      <a:r>
                        <a:rPr lang="id-ID" sz="1200" spc="-10">
                          <a:effectLst/>
                        </a:rPr>
                        <a:t>50.606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/>
                      <a:r>
                        <a:rPr lang="id-ID" sz="1200" spc="-20">
                          <a:effectLst/>
                        </a:rPr>
                        <a:t>.546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/>
                      <a:r>
                        <a:rPr lang="id-ID" sz="1200">
                          <a:effectLst/>
                        </a:rPr>
                        <a:t>-</a:t>
                      </a:r>
                      <a:r>
                        <a:rPr lang="id-ID" sz="1200" spc="-10">
                          <a:effectLst/>
                        </a:rPr>
                        <a:t>25.24217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r"/>
                      <a:r>
                        <a:rPr lang="id-ID" sz="1200" spc="-10">
                          <a:effectLst/>
                        </a:rPr>
                        <a:t>41.56605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690" marR="29210" indent="307340" algn="r">
                        <a:spcAft>
                          <a:spcPts val="0"/>
                        </a:spcAft>
                      </a:pPr>
                      <a:r>
                        <a:rPr lang="id-ID" sz="1200" spc="-50">
                          <a:effectLst/>
                        </a:rPr>
                        <a:t>-</a:t>
                      </a:r>
                      <a:r>
                        <a:rPr lang="id-ID" sz="1200" spc="-10">
                          <a:effectLst/>
                        </a:rPr>
                        <a:t> 108.70</a:t>
                      </a:r>
                      <a:endParaRPr lang="en-ID" sz="1200">
                        <a:effectLst/>
                      </a:endParaRPr>
                    </a:p>
                    <a:p>
                      <a:pPr marR="29210" algn="r"/>
                      <a:r>
                        <a:rPr lang="id-ID" sz="1200" spc="-25">
                          <a:effectLst/>
                        </a:rPr>
                        <a:t>527</a:t>
                      </a:r>
                      <a:endParaRPr lang="en-ID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035" algn="r"/>
                      <a:r>
                        <a:rPr lang="id-ID" sz="1200" spc="-10" dirty="0">
                          <a:effectLst/>
                        </a:rPr>
                        <a:t>58.220</a:t>
                      </a:r>
                      <a:endParaRPr lang="en-ID" sz="1200" dirty="0">
                        <a:effectLst/>
                      </a:endParaRPr>
                    </a:p>
                    <a:p>
                      <a:pPr marR="29210" algn="r"/>
                      <a:r>
                        <a:rPr lang="id-ID" sz="1200" spc="-25" dirty="0">
                          <a:effectLst/>
                        </a:rPr>
                        <a:t>94</a:t>
                      </a:r>
                      <a:endParaRPr lang="en-ID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033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53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518675" y="1702775"/>
            <a:ext cx="4483631" cy="26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Several efforts were made by the research team to ensure significant results or at least reduce potential bias and confounding variables that could affect the outcomes. </a:t>
            </a:r>
            <a:endParaRPr sz="25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6BB209-1F37-C20B-D893-CEC107AD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3"/>
          <p:cNvSpPr txBox="1">
            <a:spLocks noGrp="1"/>
          </p:cNvSpPr>
          <p:nvPr>
            <p:ph type="title"/>
          </p:nvPr>
        </p:nvSpPr>
        <p:spPr>
          <a:xfrm>
            <a:off x="6598062" y="647675"/>
            <a:ext cx="2545937" cy="38388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457200" algn="l"/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accessibility can help students better prepare for the TOEIC test and potentially improve their scores, which can increase opportunities for scholarships, international study programs, and career prospects.</a:t>
            </a:r>
            <a:endParaRPr lang="en-ID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4" name="Google Shape;554;p33"/>
          <p:cNvSpPr txBox="1">
            <a:spLocks noGrp="1"/>
          </p:cNvSpPr>
          <p:nvPr>
            <p:ph type="body" idx="1"/>
          </p:nvPr>
        </p:nvSpPr>
        <p:spPr>
          <a:xfrm>
            <a:off x="626025" y="756750"/>
            <a:ext cx="2142600" cy="15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55" name="Google Shape;555;p33"/>
          <p:cNvSpPr txBox="1">
            <a:spLocks noGrp="1"/>
          </p:cNvSpPr>
          <p:nvPr>
            <p:ph type="subTitle" idx="2"/>
          </p:nvPr>
        </p:nvSpPr>
        <p:spPr>
          <a:xfrm>
            <a:off x="602837" y="1019822"/>
            <a:ext cx="21426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/>
              <a:t>Important contributions</a:t>
            </a:r>
            <a:endParaRPr dirty="0"/>
          </a:p>
        </p:txBody>
      </p:sp>
      <p:sp>
        <p:nvSpPr>
          <p:cNvPr id="557" name="Google Shape;557;p33"/>
          <p:cNvSpPr txBox="1">
            <a:spLocks noGrp="1"/>
          </p:cNvSpPr>
          <p:nvPr>
            <p:ph type="subTitle" idx="4"/>
          </p:nvPr>
        </p:nvSpPr>
        <p:spPr>
          <a:xfrm>
            <a:off x="4224575" y="1230425"/>
            <a:ext cx="21426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Challenges</a:t>
            </a:r>
            <a:endParaRPr dirty="0"/>
          </a:p>
        </p:txBody>
      </p:sp>
      <p:sp>
        <p:nvSpPr>
          <p:cNvPr id="559" name="Google Shape;559;p33"/>
          <p:cNvSpPr txBox="1">
            <a:spLocks noGrp="1"/>
          </p:cNvSpPr>
          <p:nvPr>
            <p:ph type="subTitle" idx="6"/>
          </p:nvPr>
        </p:nvSpPr>
        <p:spPr>
          <a:xfrm>
            <a:off x="2531025" y="2817275"/>
            <a:ext cx="21426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dirty="0"/>
              <a:t>Students’ views</a:t>
            </a:r>
            <a:endParaRPr dirty="0"/>
          </a:p>
        </p:txBody>
      </p:sp>
      <p:cxnSp>
        <p:nvCxnSpPr>
          <p:cNvPr id="560" name="Google Shape;560;p33"/>
          <p:cNvCxnSpPr/>
          <p:nvPr/>
        </p:nvCxnSpPr>
        <p:spPr>
          <a:xfrm flipH="1">
            <a:off x="-33600" y="2540000"/>
            <a:ext cx="6585300" cy="225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1" name="Google Shape;561;p33"/>
          <p:cNvCxnSpPr/>
          <p:nvPr/>
        </p:nvCxnSpPr>
        <p:spPr>
          <a:xfrm rot="2700000">
            <a:off x="1649433" y="2794578"/>
            <a:ext cx="1075934" cy="1075934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62" name="Google Shape;562;p33"/>
          <p:cNvCxnSpPr/>
          <p:nvPr/>
        </p:nvCxnSpPr>
        <p:spPr>
          <a:xfrm rot="8100000" flipH="1">
            <a:off x="-139017" y="1272978"/>
            <a:ext cx="1075934" cy="1075934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63" name="Google Shape;563;p33"/>
          <p:cNvCxnSpPr/>
          <p:nvPr/>
        </p:nvCxnSpPr>
        <p:spPr>
          <a:xfrm rot="8100000" flipH="1">
            <a:off x="3494283" y="1252478"/>
            <a:ext cx="1075934" cy="1075934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346D6-2F76-5DC1-8204-84F4C1BD8F4A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34"/>
          <p:cNvGrpSpPr/>
          <p:nvPr/>
        </p:nvGrpSpPr>
        <p:grpSpPr>
          <a:xfrm>
            <a:off x="5117012" y="1107269"/>
            <a:ext cx="3502880" cy="2928967"/>
            <a:chOff x="1295330" y="1868507"/>
            <a:chExt cx="4365503" cy="3647530"/>
          </a:xfrm>
        </p:grpSpPr>
        <p:grpSp>
          <p:nvGrpSpPr>
            <p:cNvPr id="569" name="Google Shape;569;p34"/>
            <p:cNvGrpSpPr/>
            <p:nvPr/>
          </p:nvGrpSpPr>
          <p:grpSpPr>
            <a:xfrm>
              <a:off x="1295330" y="1868507"/>
              <a:ext cx="4365503" cy="3647530"/>
              <a:chOff x="6679223" y="1947864"/>
              <a:chExt cx="3956410" cy="3325308"/>
            </a:xfrm>
          </p:grpSpPr>
          <p:grpSp>
            <p:nvGrpSpPr>
              <p:cNvPr id="570" name="Google Shape;570;p34"/>
              <p:cNvGrpSpPr/>
              <p:nvPr/>
            </p:nvGrpSpPr>
            <p:grpSpPr>
              <a:xfrm>
                <a:off x="7996402" y="4725653"/>
                <a:ext cx="1328920" cy="547519"/>
                <a:chOff x="7059929" y="5060917"/>
                <a:chExt cx="1328920" cy="547519"/>
              </a:xfrm>
            </p:grpSpPr>
            <p:sp>
              <p:nvSpPr>
                <p:cNvPr id="571" name="Google Shape;571;p34"/>
                <p:cNvSpPr/>
                <p:nvPr/>
              </p:nvSpPr>
              <p:spPr>
                <a:xfrm rot="10800000">
                  <a:off x="7059929" y="5578436"/>
                  <a:ext cx="1322100" cy="300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707887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2" name="Google Shape;572;p34"/>
                <p:cNvSpPr/>
                <p:nvPr/>
              </p:nvSpPr>
              <p:spPr>
                <a:xfrm>
                  <a:off x="7187465" y="5060917"/>
                  <a:ext cx="1067100" cy="428400"/>
                </a:xfrm>
                <a:prstGeom prst="trapezoid">
                  <a:avLst>
                    <a:gd name="adj" fmla="val 15083"/>
                  </a:avLst>
                </a:prstGeom>
                <a:solidFill>
                  <a:srgbClr val="D8D8D8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34"/>
                <p:cNvSpPr/>
                <p:nvPr/>
              </p:nvSpPr>
              <p:spPr>
                <a:xfrm>
                  <a:off x="7066749" y="5488243"/>
                  <a:ext cx="1322100" cy="93600"/>
                </a:xfrm>
                <a:prstGeom prst="trapezoid">
                  <a:avLst>
                    <a:gd name="adj" fmla="val 142327"/>
                  </a:avLst>
                </a:prstGeom>
                <a:solidFill>
                  <a:srgbClr val="FFFFFF"/>
                </a:solidFill>
                <a:ln>
                  <a:noFill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4" name="Google Shape;574;p34"/>
              <p:cNvGrpSpPr/>
              <p:nvPr/>
            </p:nvGrpSpPr>
            <p:grpSpPr>
              <a:xfrm>
                <a:off x="6679223" y="1947864"/>
                <a:ext cx="3956410" cy="2777787"/>
                <a:chOff x="5742750" y="2283128"/>
                <a:chExt cx="3956410" cy="2777787"/>
              </a:xfrm>
            </p:grpSpPr>
            <p:sp>
              <p:nvSpPr>
                <p:cNvPr id="575" name="Google Shape;575;p34"/>
                <p:cNvSpPr/>
                <p:nvPr/>
              </p:nvSpPr>
              <p:spPr>
                <a:xfrm>
                  <a:off x="5742760" y="2283128"/>
                  <a:ext cx="3956400" cy="2777700"/>
                </a:xfrm>
                <a:prstGeom prst="roundRect">
                  <a:avLst>
                    <a:gd name="adj" fmla="val 3377"/>
                  </a:avLst>
                </a:prstGeom>
                <a:solidFill>
                  <a:srgbClr val="262626"/>
                </a:solidFill>
                <a:ln w="12700" cap="flat" cmpd="sng">
                  <a:solidFill>
                    <a:srgbClr val="39353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effectLst>
                  <a:outerShdw blurRad="63500" sx="102000" sy="102000" algn="c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34"/>
                <p:cNvSpPr/>
                <p:nvPr/>
              </p:nvSpPr>
              <p:spPr>
                <a:xfrm rot="10800000">
                  <a:off x="5742750" y="4752515"/>
                  <a:ext cx="3956400" cy="308400"/>
                </a:xfrm>
                <a:prstGeom prst="round2SameRect">
                  <a:avLst>
                    <a:gd name="adj1" fmla="val 19571"/>
                    <a:gd name="adj2" fmla="val 0"/>
                  </a:avLst>
                </a:prstGeom>
                <a:solidFill>
                  <a:srgbClr val="FFFFFF"/>
                </a:solidFill>
                <a:ln w="12700" cap="flat" cmpd="sng">
                  <a:solidFill>
                    <a:srgbClr val="C6CFD6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77" name="Google Shape;577;p34"/>
            <p:cNvSpPr/>
            <p:nvPr/>
          </p:nvSpPr>
          <p:spPr>
            <a:xfrm>
              <a:off x="3370018" y="1929853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8" name="Google Shape;578;p34"/>
          <p:cNvSpPr txBox="1">
            <a:spLocks noGrp="1"/>
          </p:cNvSpPr>
          <p:nvPr>
            <p:ph type="title"/>
          </p:nvPr>
        </p:nvSpPr>
        <p:spPr>
          <a:xfrm>
            <a:off x="-344100" y="-375031"/>
            <a:ext cx="37686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Conclusion</a:t>
            </a:r>
            <a:endParaRPr dirty="0"/>
          </a:p>
        </p:txBody>
      </p:sp>
      <p:sp>
        <p:nvSpPr>
          <p:cNvPr id="579" name="Google Shape;579;p34"/>
          <p:cNvSpPr txBox="1">
            <a:spLocks noGrp="1"/>
          </p:cNvSpPr>
          <p:nvPr>
            <p:ph type="subTitle" idx="1"/>
          </p:nvPr>
        </p:nvSpPr>
        <p:spPr>
          <a:xfrm>
            <a:off x="214757" y="1136018"/>
            <a:ext cx="37686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Although the results were not significant, the study still provides an important contribution and can serve as a basis for further research with improvements in various aspects, such as treatment duration, variety of teaching methods, and sample size. Nevertheless, participant responses were positive. </a:t>
            </a:r>
            <a:endParaRPr dirty="0"/>
          </a:p>
        </p:txBody>
      </p:sp>
      <p:pic>
        <p:nvPicPr>
          <p:cNvPr id="580" name="Google Shape;5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1775" y="1326975"/>
            <a:ext cx="3353348" cy="188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8"/>
          <p:cNvSpPr txBox="1">
            <a:spLocks noGrp="1"/>
          </p:cNvSpPr>
          <p:nvPr>
            <p:ph type="title"/>
          </p:nvPr>
        </p:nvSpPr>
        <p:spPr>
          <a:xfrm>
            <a:off x="3623075" y="1015550"/>
            <a:ext cx="5025000" cy="3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510775" y="2248500"/>
            <a:ext cx="3097200" cy="12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Presentation</a:t>
            </a:r>
            <a:br>
              <a:rPr lang="en-GB" dirty="0"/>
            </a:br>
            <a:r>
              <a:rPr lang="en-GB" dirty="0"/>
              <a:t>Outline:</a:t>
            </a:r>
            <a:endParaRPr dirty="0"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4686300" y="1058250"/>
            <a:ext cx="40440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000"/>
              <a:buChar char="❏"/>
            </a:pPr>
            <a:r>
              <a:rPr lang="en-US" sz="2000" dirty="0"/>
              <a:t>Introduction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000"/>
              <a:buChar char="❏"/>
            </a:pPr>
            <a:r>
              <a:rPr lang="en-US" sz="2000" dirty="0"/>
              <a:t>Method</a:t>
            </a:r>
            <a:endParaRPr sz="2000" dirty="0"/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000"/>
              <a:buChar char="❏"/>
            </a:pPr>
            <a:r>
              <a:rPr lang="en-GB" sz="2000" dirty="0"/>
              <a:t>Results &amp; Discussion</a:t>
            </a: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D0951"/>
              </a:buClr>
              <a:buSzPts val="2000"/>
              <a:buChar char="❏"/>
            </a:pPr>
            <a:r>
              <a:rPr lang="en-GB" sz="2000" dirty="0"/>
              <a:t>Conclusion</a:t>
            </a:r>
            <a:endParaRPr sz="2000" dirty="0"/>
          </a:p>
        </p:txBody>
      </p:sp>
      <p:grpSp>
        <p:nvGrpSpPr>
          <p:cNvPr id="131" name="Google Shape;131;p20"/>
          <p:cNvGrpSpPr/>
          <p:nvPr/>
        </p:nvGrpSpPr>
        <p:grpSpPr>
          <a:xfrm>
            <a:off x="611413" y="477625"/>
            <a:ext cx="1425734" cy="983785"/>
            <a:chOff x="611413" y="477625"/>
            <a:chExt cx="1425734" cy="983785"/>
          </a:xfrm>
        </p:grpSpPr>
        <p:grpSp>
          <p:nvGrpSpPr>
            <p:cNvPr id="132" name="Google Shape;132;p20"/>
            <p:cNvGrpSpPr/>
            <p:nvPr/>
          </p:nvGrpSpPr>
          <p:grpSpPr>
            <a:xfrm>
              <a:off x="611413" y="811019"/>
              <a:ext cx="794925" cy="650390"/>
              <a:chOff x="5549875" y="2418425"/>
              <a:chExt cx="264975" cy="213075"/>
            </a:xfrm>
          </p:grpSpPr>
          <p:sp>
            <p:nvSpPr>
              <p:cNvPr id="133" name="Google Shape;133;p20"/>
              <p:cNvSpPr/>
              <p:nvPr/>
            </p:nvSpPr>
            <p:spPr>
              <a:xfrm>
                <a:off x="5549875" y="2576925"/>
                <a:ext cx="4240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183" extrusionOk="0">
                    <a:moveTo>
                      <a:pt x="448" y="0"/>
                    </a:moveTo>
                    <a:cubicBezTo>
                      <a:pt x="379" y="0"/>
                      <a:pt x="311" y="20"/>
                      <a:pt x="250" y="62"/>
                    </a:cubicBezTo>
                    <a:cubicBezTo>
                      <a:pt x="54" y="169"/>
                      <a:pt x="0" y="419"/>
                      <a:pt x="107" y="598"/>
                    </a:cubicBezTo>
                    <a:lnTo>
                      <a:pt x="910" y="1989"/>
                    </a:lnTo>
                    <a:cubicBezTo>
                      <a:pt x="971" y="2111"/>
                      <a:pt x="1114" y="2182"/>
                      <a:pt x="1255" y="2182"/>
                    </a:cubicBezTo>
                    <a:cubicBezTo>
                      <a:pt x="1322" y="2182"/>
                      <a:pt x="1388" y="2167"/>
                      <a:pt x="1446" y="2132"/>
                    </a:cubicBezTo>
                    <a:cubicBezTo>
                      <a:pt x="1624" y="2025"/>
                      <a:pt x="1695" y="1775"/>
                      <a:pt x="1588" y="1579"/>
                    </a:cubicBezTo>
                    <a:lnTo>
                      <a:pt x="785" y="205"/>
                    </a:lnTo>
                    <a:cubicBezTo>
                      <a:pt x="715" y="75"/>
                      <a:pt x="581" y="0"/>
                      <a:pt x="4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0"/>
              <p:cNvSpPr/>
              <p:nvPr/>
            </p:nvSpPr>
            <p:spPr>
              <a:xfrm>
                <a:off x="5576175" y="2418425"/>
                <a:ext cx="238675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8448" extrusionOk="0">
                    <a:moveTo>
                      <a:pt x="5693" y="6724"/>
                    </a:moveTo>
                    <a:lnTo>
                      <a:pt x="5568" y="7348"/>
                    </a:lnTo>
                    <a:lnTo>
                      <a:pt x="3730" y="7883"/>
                    </a:lnTo>
                    <a:lnTo>
                      <a:pt x="3284" y="7402"/>
                    </a:lnTo>
                    <a:lnTo>
                      <a:pt x="5693" y="6724"/>
                    </a:lnTo>
                    <a:close/>
                    <a:moveTo>
                      <a:pt x="6248" y="1"/>
                    </a:moveTo>
                    <a:cubicBezTo>
                      <a:pt x="6184" y="1"/>
                      <a:pt x="6119" y="24"/>
                      <a:pt x="6067" y="68"/>
                    </a:cubicBezTo>
                    <a:lnTo>
                      <a:pt x="1" y="5921"/>
                    </a:lnTo>
                    <a:lnTo>
                      <a:pt x="1196" y="8008"/>
                    </a:lnTo>
                    <a:lnTo>
                      <a:pt x="2713" y="7580"/>
                    </a:lnTo>
                    <a:lnTo>
                      <a:pt x="3391" y="8312"/>
                    </a:lnTo>
                    <a:cubicBezTo>
                      <a:pt x="3476" y="8396"/>
                      <a:pt x="3583" y="8448"/>
                      <a:pt x="3703" y="8448"/>
                    </a:cubicBezTo>
                    <a:cubicBezTo>
                      <a:pt x="3735" y="8448"/>
                      <a:pt x="3768" y="8444"/>
                      <a:pt x="3801" y="8437"/>
                    </a:cubicBezTo>
                    <a:lnTo>
                      <a:pt x="5800" y="7866"/>
                    </a:lnTo>
                    <a:cubicBezTo>
                      <a:pt x="5836" y="7848"/>
                      <a:pt x="5871" y="7830"/>
                      <a:pt x="5889" y="7812"/>
                    </a:cubicBezTo>
                    <a:cubicBezTo>
                      <a:pt x="5996" y="7758"/>
                      <a:pt x="6067" y="7651"/>
                      <a:pt x="6085" y="7544"/>
                    </a:cubicBezTo>
                    <a:lnTo>
                      <a:pt x="6264" y="6563"/>
                    </a:lnTo>
                    <a:lnTo>
                      <a:pt x="9315" y="5707"/>
                    </a:lnTo>
                    <a:cubicBezTo>
                      <a:pt x="9475" y="5635"/>
                      <a:pt x="9547" y="5439"/>
                      <a:pt x="9458" y="5296"/>
                    </a:cubicBezTo>
                    <a:lnTo>
                      <a:pt x="8565" y="3744"/>
                    </a:lnTo>
                    <a:lnTo>
                      <a:pt x="7370" y="1674"/>
                    </a:lnTo>
                    <a:lnTo>
                      <a:pt x="6478" y="140"/>
                    </a:lnTo>
                    <a:cubicBezTo>
                      <a:pt x="6426" y="46"/>
                      <a:pt x="6337" y="1"/>
                      <a:pt x="6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" name="Google Shape;135;p20"/>
            <p:cNvSpPr/>
            <p:nvPr/>
          </p:nvSpPr>
          <p:spPr>
            <a:xfrm rot="1290026">
              <a:off x="1390388" y="488503"/>
              <a:ext cx="128775" cy="365596"/>
            </a:xfrm>
            <a:custGeom>
              <a:avLst/>
              <a:gdLst/>
              <a:ahLst/>
              <a:cxnLst/>
              <a:rect l="l" t="t" r="r" b="b"/>
              <a:pathLst>
                <a:path w="5318" h="10885" extrusionOk="0">
                  <a:moveTo>
                    <a:pt x="1125" y="1"/>
                  </a:moveTo>
                  <a:lnTo>
                    <a:pt x="1" y="5960"/>
                  </a:lnTo>
                  <a:lnTo>
                    <a:pt x="2267" y="5960"/>
                  </a:lnTo>
                  <a:lnTo>
                    <a:pt x="803" y="10885"/>
                  </a:lnTo>
                  <a:lnTo>
                    <a:pt x="5318" y="4354"/>
                  </a:lnTo>
                  <a:lnTo>
                    <a:pt x="3052" y="4354"/>
                  </a:lnTo>
                  <a:lnTo>
                    <a:pt x="4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0"/>
            <p:cNvSpPr/>
            <p:nvPr/>
          </p:nvSpPr>
          <p:spPr>
            <a:xfrm rot="3764957">
              <a:off x="1630579" y="503493"/>
              <a:ext cx="182344" cy="615642"/>
            </a:xfrm>
            <a:custGeom>
              <a:avLst/>
              <a:gdLst/>
              <a:ahLst/>
              <a:cxnLst/>
              <a:rect l="l" t="t" r="r" b="b"/>
              <a:pathLst>
                <a:path w="5318" h="10885" extrusionOk="0">
                  <a:moveTo>
                    <a:pt x="1125" y="1"/>
                  </a:moveTo>
                  <a:lnTo>
                    <a:pt x="1" y="5960"/>
                  </a:lnTo>
                  <a:lnTo>
                    <a:pt x="2267" y="5960"/>
                  </a:lnTo>
                  <a:lnTo>
                    <a:pt x="803" y="10885"/>
                  </a:lnTo>
                  <a:lnTo>
                    <a:pt x="5318" y="4354"/>
                  </a:lnTo>
                  <a:lnTo>
                    <a:pt x="3052" y="4354"/>
                  </a:lnTo>
                  <a:lnTo>
                    <a:pt x="4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 rot="5726974">
              <a:off x="1570973" y="905113"/>
              <a:ext cx="144612" cy="462195"/>
            </a:xfrm>
            <a:custGeom>
              <a:avLst/>
              <a:gdLst/>
              <a:ahLst/>
              <a:cxnLst/>
              <a:rect l="l" t="t" r="r" b="b"/>
              <a:pathLst>
                <a:path w="5318" h="10885" extrusionOk="0">
                  <a:moveTo>
                    <a:pt x="1125" y="1"/>
                  </a:moveTo>
                  <a:lnTo>
                    <a:pt x="1" y="5960"/>
                  </a:lnTo>
                  <a:lnTo>
                    <a:pt x="2267" y="5960"/>
                  </a:lnTo>
                  <a:lnTo>
                    <a:pt x="803" y="10885"/>
                  </a:lnTo>
                  <a:lnTo>
                    <a:pt x="5318" y="4354"/>
                  </a:lnTo>
                  <a:lnTo>
                    <a:pt x="3052" y="4354"/>
                  </a:lnTo>
                  <a:lnTo>
                    <a:pt x="4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211946" y="5143500"/>
            <a:ext cx="4621311" cy="13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Introduction: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Smartphone</a:t>
            </a:r>
            <a:br>
              <a:rPr lang="en-GB" dirty="0"/>
            </a:br>
            <a:br>
              <a:rPr lang="en-GB" dirty="0"/>
            </a:br>
            <a:r>
              <a:rPr lang="en-GB" dirty="0"/>
              <a:t>Digital learning resources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Application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299A88-64F4-14C4-9B58-ECE4480EA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56"/>
          <a:stretch/>
        </p:blipFill>
        <p:spPr>
          <a:xfrm>
            <a:off x="5668057" y="310242"/>
            <a:ext cx="2790144" cy="4523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645075" y="1792250"/>
            <a:ext cx="6481800" cy="16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/>
              <a:t>Previous studies:</a:t>
            </a:r>
            <a:br>
              <a:rPr lang="en-GB" sz="3000" dirty="0"/>
            </a:br>
            <a:r>
              <a:rPr lang="en-GB" sz="3000" dirty="0"/>
              <a:t>Web-based platforms</a:t>
            </a:r>
            <a:br>
              <a:rPr lang="en-GB" sz="3000" dirty="0"/>
            </a:br>
            <a:r>
              <a:rPr lang="en-GB" sz="3000" dirty="0"/>
              <a:t>mobile learning apps</a:t>
            </a:r>
            <a:endParaRPr sz="3000" dirty="0"/>
          </a:p>
        </p:txBody>
      </p:sp>
      <p:grpSp>
        <p:nvGrpSpPr>
          <p:cNvPr id="143" name="Google Shape;143;p21"/>
          <p:cNvGrpSpPr/>
          <p:nvPr/>
        </p:nvGrpSpPr>
        <p:grpSpPr>
          <a:xfrm>
            <a:off x="7046713" y="522450"/>
            <a:ext cx="1425734" cy="983785"/>
            <a:chOff x="7046713" y="522450"/>
            <a:chExt cx="1425734" cy="983785"/>
          </a:xfrm>
        </p:grpSpPr>
        <p:grpSp>
          <p:nvGrpSpPr>
            <p:cNvPr id="144" name="Google Shape;144;p21"/>
            <p:cNvGrpSpPr/>
            <p:nvPr/>
          </p:nvGrpSpPr>
          <p:grpSpPr>
            <a:xfrm flipH="1">
              <a:off x="7677522" y="855844"/>
              <a:ext cx="794925" cy="650390"/>
              <a:chOff x="5549875" y="2418425"/>
              <a:chExt cx="264975" cy="213075"/>
            </a:xfrm>
          </p:grpSpPr>
          <p:sp>
            <p:nvSpPr>
              <p:cNvPr id="145" name="Google Shape;145;p21"/>
              <p:cNvSpPr/>
              <p:nvPr/>
            </p:nvSpPr>
            <p:spPr>
              <a:xfrm>
                <a:off x="5549875" y="2576925"/>
                <a:ext cx="42400" cy="545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2183" extrusionOk="0">
                    <a:moveTo>
                      <a:pt x="448" y="0"/>
                    </a:moveTo>
                    <a:cubicBezTo>
                      <a:pt x="379" y="0"/>
                      <a:pt x="311" y="20"/>
                      <a:pt x="250" y="62"/>
                    </a:cubicBezTo>
                    <a:cubicBezTo>
                      <a:pt x="54" y="169"/>
                      <a:pt x="0" y="419"/>
                      <a:pt x="107" y="598"/>
                    </a:cubicBezTo>
                    <a:lnTo>
                      <a:pt x="910" y="1989"/>
                    </a:lnTo>
                    <a:cubicBezTo>
                      <a:pt x="971" y="2111"/>
                      <a:pt x="1114" y="2182"/>
                      <a:pt x="1255" y="2182"/>
                    </a:cubicBezTo>
                    <a:cubicBezTo>
                      <a:pt x="1322" y="2182"/>
                      <a:pt x="1388" y="2167"/>
                      <a:pt x="1446" y="2132"/>
                    </a:cubicBezTo>
                    <a:cubicBezTo>
                      <a:pt x="1624" y="2025"/>
                      <a:pt x="1695" y="1775"/>
                      <a:pt x="1588" y="1579"/>
                    </a:cubicBezTo>
                    <a:lnTo>
                      <a:pt x="785" y="205"/>
                    </a:lnTo>
                    <a:cubicBezTo>
                      <a:pt x="715" y="75"/>
                      <a:pt x="581" y="0"/>
                      <a:pt x="4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>
                <a:off x="5576175" y="2418425"/>
                <a:ext cx="238675" cy="211200"/>
              </a:xfrm>
              <a:custGeom>
                <a:avLst/>
                <a:gdLst/>
                <a:ahLst/>
                <a:cxnLst/>
                <a:rect l="l" t="t" r="r" b="b"/>
                <a:pathLst>
                  <a:path w="9547" h="8448" extrusionOk="0">
                    <a:moveTo>
                      <a:pt x="5693" y="6724"/>
                    </a:moveTo>
                    <a:lnTo>
                      <a:pt x="5568" y="7348"/>
                    </a:lnTo>
                    <a:lnTo>
                      <a:pt x="3730" y="7883"/>
                    </a:lnTo>
                    <a:lnTo>
                      <a:pt x="3284" y="7402"/>
                    </a:lnTo>
                    <a:lnTo>
                      <a:pt x="5693" y="6724"/>
                    </a:lnTo>
                    <a:close/>
                    <a:moveTo>
                      <a:pt x="6248" y="1"/>
                    </a:moveTo>
                    <a:cubicBezTo>
                      <a:pt x="6184" y="1"/>
                      <a:pt x="6119" y="24"/>
                      <a:pt x="6067" y="68"/>
                    </a:cubicBezTo>
                    <a:lnTo>
                      <a:pt x="1" y="5921"/>
                    </a:lnTo>
                    <a:lnTo>
                      <a:pt x="1196" y="8008"/>
                    </a:lnTo>
                    <a:lnTo>
                      <a:pt x="2713" y="7580"/>
                    </a:lnTo>
                    <a:lnTo>
                      <a:pt x="3391" y="8312"/>
                    </a:lnTo>
                    <a:cubicBezTo>
                      <a:pt x="3476" y="8396"/>
                      <a:pt x="3583" y="8448"/>
                      <a:pt x="3703" y="8448"/>
                    </a:cubicBezTo>
                    <a:cubicBezTo>
                      <a:pt x="3735" y="8448"/>
                      <a:pt x="3768" y="8444"/>
                      <a:pt x="3801" y="8437"/>
                    </a:cubicBezTo>
                    <a:lnTo>
                      <a:pt x="5800" y="7866"/>
                    </a:lnTo>
                    <a:cubicBezTo>
                      <a:pt x="5836" y="7848"/>
                      <a:pt x="5871" y="7830"/>
                      <a:pt x="5889" y="7812"/>
                    </a:cubicBezTo>
                    <a:cubicBezTo>
                      <a:pt x="5996" y="7758"/>
                      <a:pt x="6067" y="7651"/>
                      <a:pt x="6085" y="7544"/>
                    </a:cubicBezTo>
                    <a:lnTo>
                      <a:pt x="6264" y="6563"/>
                    </a:lnTo>
                    <a:lnTo>
                      <a:pt x="9315" y="5707"/>
                    </a:lnTo>
                    <a:cubicBezTo>
                      <a:pt x="9475" y="5635"/>
                      <a:pt x="9547" y="5439"/>
                      <a:pt x="9458" y="5296"/>
                    </a:cubicBezTo>
                    <a:lnTo>
                      <a:pt x="8565" y="3744"/>
                    </a:lnTo>
                    <a:lnTo>
                      <a:pt x="7370" y="1674"/>
                    </a:lnTo>
                    <a:lnTo>
                      <a:pt x="6478" y="140"/>
                    </a:lnTo>
                    <a:cubicBezTo>
                      <a:pt x="6426" y="46"/>
                      <a:pt x="6337" y="1"/>
                      <a:pt x="62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" name="Google Shape;147;p21"/>
            <p:cNvSpPr/>
            <p:nvPr/>
          </p:nvSpPr>
          <p:spPr>
            <a:xfrm rot="-1290026" flipH="1">
              <a:off x="7564696" y="533328"/>
              <a:ext cx="128775" cy="365596"/>
            </a:xfrm>
            <a:custGeom>
              <a:avLst/>
              <a:gdLst/>
              <a:ahLst/>
              <a:cxnLst/>
              <a:rect l="l" t="t" r="r" b="b"/>
              <a:pathLst>
                <a:path w="5318" h="10885" extrusionOk="0">
                  <a:moveTo>
                    <a:pt x="1125" y="1"/>
                  </a:moveTo>
                  <a:lnTo>
                    <a:pt x="1" y="5960"/>
                  </a:lnTo>
                  <a:lnTo>
                    <a:pt x="2267" y="5960"/>
                  </a:lnTo>
                  <a:lnTo>
                    <a:pt x="803" y="10885"/>
                  </a:lnTo>
                  <a:lnTo>
                    <a:pt x="5318" y="4354"/>
                  </a:lnTo>
                  <a:lnTo>
                    <a:pt x="3052" y="4354"/>
                  </a:lnTo>
                  <a:lnTo>
                    <a:pt x="4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1"/>
            <p:cNvSpPr/>
            <p:nvPr/>
          </p:nvSpPr>
          <p:spPr>
            <a:xfrm rot="-3764957" flipH="1">
              <a:off x="7270936" y="548318"/>
              <a:ext cx="182344" cy="615642"/>
            </a:xfrm>
            <a:custGeom>
              <a:avLst/>
              <a:gdLst/>
              <a:ahLst/>
              <a:cxnLst/>
              <a:rect l="l" t="t" r="r" b="b"/>
              <a:pathLst>
                <a:path w="5318" h="10885" extrusionOk="0">
                  <a:moveTo>
                    <a:pt x="1125" y="1"/>
                  </a:moveTo>
                  <a:lnTo>
                    <a:pt x="1" y="5960"/>
                  </a:lnTo>
                  <a:lnTo>
                    <a:pt x="2267" y="5960"/>
                  </a:lnTo>
                  <a:lnTo>
                    <a:pt x="803" y="10885"/>
                  </a:lnTo>
                  <a:lnTo>
                    <a:pt x="5318" y="4354"/>
                  </a:lnTo>
                  <a:lnTo>
                    <a:pt x="3052" y="4354"/>
                  </a:lnTo>
                  <a:lnTo>
                    <a:pt x="4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1"/>
            <p:cNvSpPr/>
            <p:nvPr/>
          </p:nvSpPr>
          <p:spPr>
            <a:xfrm rot="-5726974" flipH="1">
              <a:off x="7368275" y="949938"/>
              <a:ext cx="144612" cy="462195"/>
            </a:xfrm>
            <a:custGeom>
              <a:avLst/>
              <a:gdLst/>
              <a:ahLst/>
              <a:cxnLst/>
              <a:rect l="l" t="t" r="r" b="b"/>
              <a:pathLst>
                <a:path w="5318" h="10885" extrusionOk="0">
                  <a:moveTo>
                    <a:pt x="1125" y="1"/>
                  </a:moveTo>
                  <a:lnTo>
                    <a:pt x="1" y="5960"/>
                  </a:lnTo>
                  <a:lnTo>
                    <a:pt x="2267" y="5960"/>
                  </a:lnTo>
                  <a:lnTo>
                    <a:pt x="803" y="10885"/>
                  </a:lnTo>
                  <a:lnTo>
                    <a:pt x="5318" y="4354"/>
                  </a:lnTo>
                  <a:lnTo>
                    <a:pt x="3052" y="4354"/>
                  </a:lnTo>
                  <a:lnTo>
                    <a:pt x="44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500700" y="2291550"/>
            <a:ext cx="304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Method:</a:t>
            </a:r>
            <a:endParaRPr dirty="0"/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1"/>
          </p:nvPr>
        </p:nvSpPr>
        <p:spPr>
          <a:xfrm>
            <a:off x="4610150" y="692500"/>
            <a:ext cx="4222200" cy="38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 quasi-experimental design with one experimental class (27 students) and one control class (26 students) at </a:t>
            </a:r>
            <a:r>
              <a:rPr lang="en-ID" sz="25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Politeknik</a:t>
            </a:r>
            <a:r>
              <a:rPr lang="en-ID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Negeri Banjarmasin.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500" dirty="0">
                <a:solidFill>
                  <a:schemeClr val="bg1"/>
                </a:solidFill>
                <a:latin typeface="Times New Roman" panose="02020603050405020304" pitchFamily="18" charset="0"/>
              </a:rPr>
              <a:t>Pre-post test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50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Analysis</a:t>
            </a:r>
            <a:r>
              <a:rPr lang="en-ID" sz="2500" dirty="0">
                <a:solidFill>
                  <a:schemeClr val="bg1"/>
                </a:solidFill>
                <a:effectLst/>
              </a:rPr>
              <a:t> </a:t>
            </a:r>
            <a:endParaRPr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328524" y="925900"/>
            <a:ext cx="5843675" cy="32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Results &amp; Discussion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2487400" y="521225"/>
            <a:ext cx="634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split your content.</a:t>
            </a:r>
            <a:endParaRPr/>
          </a:p>
        </p:txBody>
      </p:sp>
      <p:sp>
        <p:nvSpPr>
          <p:cNvPr id="171" name="Google Shape;171;p25"/>
          <p:cNvSpPr txBox="1">
            <a:spLocks noGrp="1"/>
          </p:cNvSpPr>
          <p:nvPr>
            <p:ph type="body" idx="1"/>
          </p:nvPr>
        </p:nvSpPr>
        <p:spPr>
          <a:xfrm>
            <a:off x="2487400" y="1641225"/>
            <a:ext cx="2978400" cy="30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Remember that most of our presentation templates allow you to change the colors by going into the master – this works both in PowerPoint and Google Slides – , so you can adapt them to your needs.</a:t>
            </a:r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2"/>
          </p:nvPr>
        </p:nvSpPr>
        <p:spPr>
          <a:xfrm>
            <a:off x="5853754" y="1641225"/>
            <a:ext cx="2978400" cy="30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Colors are emotional and evoke feelings. The right colors can help persuade and motivate, they can increase your audience's interest and improve learning comprehension and retention.</a:t>
            </a:r>
            <a:endParaRPr/>
          </a:p>
        </p:txBody>
      </p:sp>
      <p:grpSp>
        <p:nvGrpSpPr>
          <p:cNvPr id="173" name="Google Shape;173;p25"/>
          <p:cNvGrpSpPr/>
          <p:nvPr/>
        </p:nvGrpSpPr>
        <p:grpSpPr>
          <a:xfrm>
            <a:off x="263947" y="4269460"/>
            <a:ext cx="1338922" cy="883052"/>
            <a:chOff x="4250025" y="2848800"/>
            <a:chExt cx="266325" cy="186475"/>
          </a:xfrm>
        </p:grpSpPr>
        <p:sp>
          <p:nvSpPr>
            <p:cNvPr id="174" name="Google Shape;174;p25"/>
            <p:cNvSpPr/>
            <p:nvPr/>
          </p:nvSpPr>
          <p:spPr>
            <a:xfrm>
              <a:off x="4250025" y="2848800"/>
              <a:ext cx="166425" cy="149900"/>
            </a:xfrm>
            <a:custGeom>
              <a:avLst/>
              <a:gdLst/>
              <a:ahLst/>
              <a:cxnLst/>
              <a:rect l="l" t="t" r="r" b="b"/>
              <a:pathLst>
                <a:path w="6657" h="5996" extrusionOk="0">
                  <a:moveTo>
                    <a:pt x="536" y="0"/>
                  </a:moveTo>
                  <a:cubicBezTo>
                    <a:pt x="233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3" y="4657"/>
                    <a:pt x="536" y="4657"/>
                  </a:cubicBezTo>
                  <a:lnTo>
                    <a:pt x="1321" y="4657"/>
                  </a:lnTo>
                  <a:lnTo>
                    <a:pt x="1321" y="5995"/>
                  </a:lnTo>
                  <a:lnTo>
                    <a:pt x="2659" y="4657"/>
                  </a:lnTo>
                  <a:lnTo>
                    <a:pt x="3462" y="4657"/>
                  </a:lnTo>
                  <a:lnTo>
                    <a:pt x="3462" y="1998"/>
                  </a:lnTo>
                  <a:cubicBezTo>
                    <a:pt x="3462" y="1427"/>
                    <a:pt x="3944" y="928"/>
                    <a:pt x="4515" y="928"/>
                  </a:cubicBezTo>
                  <a:lnTo>
                    <a:pt x="6656" y="928"/>
                  </a:ln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349950" y="2885375"/>
              <a:ext cx="166400" cy="149900"/>
            </a:xfrm>
            <a:custGeom>
              <a:avLst/>
              <a:gdLst/>
              <a:ahLst/>
              <a:cxnLst/>
              <a:rect l="l" t="t" r="r" b="b"/>
              <a:pathLst>
                <a:path w="6656" h="5996" extrusionOk="0">
                  <a:moveTo>
                    <a:pt x="518" y="0"/>
                  </a:moveTo>
                  <a:cubicBezTo>
                    <a:pt x="232" y="0"/>
                    <a:pt x="1" y="250"/>
                    <a:pt x="1" y="535"/>
                  </a:cubicBezTo>
                  <a:lnTo>
                    <a:pt x="1" y="4122"/>
                  </a:lnTo>
                  <a:cubicBezTo>
                    <a:pt x="1" y="4425"/>
                    <a:pt x="232" y="4657"/>
                    <a:pt x="518" y="4657"/>
                  </a:cubicBezTo>
                  <a:lnTo>
                    <a:pt x="3979" y="4657"/>
                  </a:lnTo>
                  <a:lnTo>
                    <a:pt x="5318" y="5995"/>
                  </a:lnTo>
                  <a:lnTo>
                    <a:pt x="5318" y="4657"/>
                  </a:lnTo>
                  <a:lnTo>
                    <a:pt x="6121" y="4657"/>
                  </a:lnTo>
                  <a:cubicBezTo>
                    <a:pt x="6424" y="4657"/>
                    <a:pt x="6656" y="4425"/>
                    <a:pt x="6656" y="4122"/>
                  </a:cubicBezTo>
                  <a:lnTo>
                    <a:pt x="6656" y="535"/>
                  </a:lnTo>
                  <a:cubicBezTo>
                    <a:pt x="6656" y="250"/>
                    <a:pt x="6424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87900" y="259000"/>
            <a:ext cx="847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Descriptive Statistics Results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065FD-D6CE-4B19-D1A3-BCC6E3D65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5A2E9-7BDC-9C83-D732-7AF82400B1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EF6364-764F-8213-7F7A-5959897F4A4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0C3B27-589E-D822-CB3B-59A96BE6C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94613"/>
              </p:ext>
            </p:extLst>
          </p:nvPr>
        </p:nvGraphicFramePr>
        <p:xfrm>
          <a:off x="311699" y="1152474"/>
          <a:ext cx="8701671" cy="37320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54044">
                  <a:extLst>
                    <a:ext uri="{9D8B030D-6E8A-4147-A177-3AD203B41FA5}">
                      <a16:colId xmlns:a16="http://schemas.microsoft.com/office/drawing/2014/main" val="2003814484"/>
                    </a:ext>
                  </a:extLst>
                </a:gridCol>
                <a:gridCol w="999243">
                  <a:extLst>
                    <a:ext uri="{9D8B030D-6E8A-4147-A177-3AD203B41FA5}">
                      <a16:colId xmlns:a16="http://schemas.microsoft.com/office/drawing/2014/main" val="2720469651"/>
                    </a:ext>
                  </a:extLst>
                </a:gridCol>
                <a:gridCol w="1037814">
                  <a:extLst>
                    <a:ext uri="{9D8B030D-6E8A-4147-A177-3AD203B41FA5}">
                      <a16:colId xmlns:a16="http://schemas.microsoft.com/office/drawing/2014/main" val="1211355217"/>
                    </a:ext>
                  </a:extLst>
                </a:gridCol>
                <a:gridCol w="1071900">
                  <a:extLst>
                    <a:ext uri="{9D8B030D-6E8A-4147-A177-3AD203B41FA5}">
                      <a16:colId xmlns:a16="http://schemas.microsoft.com/office/drawing/2014/main" val="2777881587"/>
                    </a:ext>
                  </a:extLst>
                </a:gridCol>
                <a:gridCol w="1071900">
                  <a:extLst>
                    <a:ext uri="{9D8B030D-6E8A-4147-A177-3AD203B41FA5}">
                      <a16:colId xmlns:a16="http://schemas.microsoft.com/office/drawing/2014/main" val="2700482713"/>
                    </a:ext>
                  </a:extLst>
                </a:gridCol>
                <a:gridCol w="1433385">
                  <a:extLst>
                    <a:ext uri="{9D8B030D-6E8A-4147-A177-3AD203B41FA5}">
                      <a16:colId xmlns:a16="http://schemas.microsoft.com/office/drawing/2014/main" val="3372692103"/>
                    </a:ext>
                  </a:extLst>
                </a:gridCol>
                <a:gridCol w="1433385">
                  <a:extLst>
                    <a:ext uri="{9D8B030D-6E8A-4147-A177-3AD203B41FA5}">
                      <a16:colId xmlns:a16="http://schemas.microsoft.com/office/drawing/2014/main" val="2811551990"/>
                    </a:ext>
                  </a:extLst>
                </a:gridCol>
              </a:tblGrid>
              <a:tr h="461033">
                <a:tc gridSpan="7">
                  <a:txBody>
                    <a:bodyPr/>
                    <a:lstStyle/>
                    <a:p>
                      <a:pPr marL="6985" algn="ctr">
                        <a:lnSpc>
                          <a:spcPts val="1050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Descriptive</a:t>
                      </a:r>
                      <a:r>
                        <a:rPr lang="id-ID" sz="1500" spc="-55">
                          <a:effectLst/>
                        </a:rPr>
                        <a:t> </a:t>
                      </a:r>
                      <a:r>
                        <a:rPr lang="id-ID" sz="1500" spc="-10">
                          <a:effectLst/>
                        </a:rPr>
                        <a:t>Statistics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20087"/>
                  </a:ext>
                </a:extLst>
              </a:tr>
              <a:tr h="468326">
                <a:tc rowSpan="2">
                  <a:txBody>
                    <a:bodyPr/>
                    <a:lstStyle/>
                    <a:p>
                      <a:r>
                        <a:rPr lang="id-ID" sz="1500">
                          <a:effectLst/>
                        </a:rPr>
                        <a:t> 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50">
                          <a:effectLst/>
                        </a:rPr>
                        <a:t>N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Range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Minimum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Maximum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Mean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Std.</a:t>
                      </a:r>
                      <a:r>
                        <a:rPr lang="id-ID" sz="1500" spc="-5">
                          <a:effectLst/>
                        </a:rPr>
                        <a:t> </a:t>
                      </a:r>
                      <a:r>
                        <a:rPr lang="id-ID" sz="1500" spc="-10">
                          <a:effectLst/>
                        </a:rPr>
                        <a:t>Deviation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7730269"/>
                  </a:ext>
                </a:extLst>
              </a:tr>
              <a:tr h="468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Statistic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22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Statistic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Statistic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Statistic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Statistic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Statistic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0503506"/>
                  </a:ext>
                </a:extLst>
              </a:tr>
              <a:tr h="468326">
                <a:tc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Post_test_cont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26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610.00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165.00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775.00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353.4615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154.92430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4842458"/>
                  </a:ext>
                </a:extLst>
              </a:tr>
              <a:tr h="461033">
                <a:tc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Pre_test_cont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26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625.00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130.00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755.00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367.6923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168.66079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54541903"/>
                  </a:ext>
                </a:extLst>
              </a:tr>
              <a:tr h="468326">
                <a:tc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Pre_test_exp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27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585.00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170.00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755.00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396.1111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149.43698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81052364"/>
                  </a:ext>
                </a:extLst>
              </a:tr>
              <a:tr h="468326">
                <a:tc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Post_test_exp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25" dirty="0">
                          <a:effectLst/>
                        </a:rPr>
                        <a:t>27</a:t>
                      </a:r>
                      <a:endParaRPr lang="en-ID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570.00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8575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205.00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775.00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378.7037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147.39137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79057112"/>
                  </a:ext>
                </a:extLst>
              </a:tr>
              <a:tr h="468326">
                <a:tc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Valid</a:t>
                      </a:r>
                      <a:r>
                        <a:rPr lang="id-ID" sz="1500" spc="-20">
                          <a:effectLst/>
                        </a:rPr>
                        <a:t> </a:t>
                      </a:r>
                      <a:r>
                        <a:rPr lang="id-ID" sz="1500">
                          <a:effectLst/>
                        </a:rPr>
                        <a:t>N</a:t>
                      </a:r>
                      <a:r>
                        <a:rPr lang="id-ID" sz="1500" spc="5">
                          <a:effectLst/>
                        </a:rPr>
                        <a:t> </a:t>
                      </a:r>
                      <a:r>
                        <a:rPr lang="id-ID" sz="1500" spc="-10">
                          <a:effectLst/>
                        </a:rPr>
                        <a:t>(listwise)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26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d-ID" sz="1500">
                          <a:effectLst/>
                        </a:rPr>
                        <a:t> 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d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d-ID" sz="1500">
                          <a:effectLst/>
                        </a:rPr>
                        <a:t> 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d-ID" sz="1500">
                          <a:effectLst/>
                        </a:rPr>
                        <a:t> 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id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90195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87900" y="259000"/>
            <a:ext cx="847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Normality Test Results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065FD-D6CE-4B19-D1A3-BCC6E3D65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5A2E9-7BDC-9C83-D732-7AF82400B1C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EF6364-764F-8213-7F7A-5959897F4A4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D69B0A-51C6-DF73-6552-6C0229573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96416"/>
              </p:ext>
            </p:extLst>
          </p:nvPr>
        </p:nvGraphicFramePr>
        <p:xfrm>
          <a:off x="146957" y="1306286"/>
          <a:ext cx="8711444" cy="37065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76321">
                  <a:extLst>
                    <a:ext uri="{9D8B030D-6E8A-4147-A177-3AD203B41FA5}">
                      <a16:colId xmlns:a16="http://schemas.microsoft.com/office/drawing/2014/main" val="510649431"/>
                    </a:ext>
                  </a:extLst>
                </a:gridCol>
                <a:gridCol w="1296811">
                  <a:extLst>
                    <a:ext uri="{9D8B030D-6E8A-4147-A177-3AD203B41FA5}">
                      <a16:colId xmlns:a16="http://schemas.microsoft.com/office/drawing/2014/main" val="4287881088"/>
                    </a:ext>
                  </a:extLst>
                </a:gridCol>
                <a:gridCol w="1310018">
                  <a:extLst>
                    <a:ext uri="{9D8B030D-6E8A-4147-A177-3AD203B41FA5}">
                      <a16:colId xmlns:a16="http://schemas.microsoft.com/office/drawing/2014/main" val="2294104216"/>
                    </a:ext>
                  </a:extLst>
                </a:gridCol>
                <a:gridCol w="1310018">
                  <a:extLst>
                    <a:ext uri="{9D8B030D-6E8A-4147-A177-3AD203B41FA5}">
                      <a16:colId xmlns:a16="http://schemas.microsoft.com/office/drawing/2014/main" val="3835522896"/>
                    </a:ext>
                  </a:extLst>
                </a:gridCol>
                <a:gridCol w="1309138">
                  <a:extLst>
                    <a:ext uri="{9D8B030D-6E8A-4147-A177-3AD203B41FA5}">
                      <a16:colId xmlns:a16="http://schemas.microsoft.com/office/drawing/2014/main" val="897661959"/>
                    </a:ext>
                  </a:extLst>
                </a:gridCol>
                <a:gridCol w="1309138">
                  <a:extLst>
                    <a:ext uri="{9D8B030D-6E8A-4147-A177-3AD203B41FA5}">
                      <a16:colId xmlns:a16="http://schemas.microsoft.com/office/drawing/2014/main" val="2947723923"/>
                    </a:ext>
                  </a:extLst>
                </a:gridCol>
              </a:tblGrid>
              <a:tr h="413273">
                <a:tc gridSpan="2">
                  <a:txBody>
                    <a:bodyPr/>
                    <a:lstStyle/>
                    <a:p>
                      <a:r>
                        <a:rPr lang="id-ID" sz="1500" dirty="0">
                          <a:effectLst/>
                        </a:rPr>
                        <a:t> </a:t>
                      </a:r>
                      <a:endParaRPr lang="en-ID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Pre_test_cont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Post_test_cont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Pre_test_exp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Post_test_exp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3074989"/>
                  </a:ext>
                </a:extLst>
              </a:tr>
              <a:tr h="413273">
                <a:tc gridSpan="2"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50">
                          <a:effectLst/>
                        </a:rPr>
                        <a:t>N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3655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26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26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27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25">
                          <a:effectLst/>
                        </a:rPr>
                        <a:t>27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16098218"/>
                  </a:ext>
                </a:extLst>
              </a:tr>
              <a:tr h="413273">
                <a:tc rowSpan="2">
                  <a:txBody>
                    <a:bodyPr/>
                    <a:lstStyle/>
                    <a:p>
                      <a:pPr marL="425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Normal </a:t>
                      </a:r>
                      <a:r>
                        <a:rPr lang="id-ID" sz="1500" spc="-10">
                          <a:effectLst/>
                        </a:rPr>
                        <a:t>Parameters</a:t>
                      </a:r>
                      <a:r>
                        <a:rPr lang="id-ID" sz="1500" spc="-10" baseline="30000">
                          <a:effectLst/>
                        </a:rPr>
                        <a:t>a,b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Mean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367.6923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353.4615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396.1111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378.7037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49342397"/>
                  </a:ext>
                </a:extLst>
              </a:tr>
              <a:tr h="4068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Std.</a:t>
                      </a:r>
                      <a:r>
                        <a:rPr lang="id-ID" sz="1500" spc="-5">
                          <a:effectLst/>
                        </a:rPr>
                        <a:t> </a:t>
                      </a:r>
                      <a:r>
                        <a:rPr lang="id-ID" sz="1500" spc="-10">
                          <a:effectLst/>
                        </a:rPr>
                        <a:t>Deviation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168.66079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154.92430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149.43698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147.39137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94990663"/>
                  </a:ext>
                </a:extLst>
              </a:tr>
              <a:tr h="413273">
                <a:tc rowSpan="3">
                  <a:txBody>
                    <a:bodyPr/>
                    <a:lstStyle/>
                    <a:p>
                      <a:pPr marL="425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Most</a:t>
                      </a:r>
                      <a:r>
                        <a:rPr lang="id-ID" sz="1500" spc="-25">
                          <a:effectLst/>
                        </a:rPr>
                        <a:t> </a:t>
                      </a:r>
                      <a:r>
                        <a:rPr lang="id-ID" sz="1500">
                          <a:effectLst/>
                        </a:rPr>
                        <a:t>Extreme</a:t>
                      </a:r>
                      <a:r>
                        <a:rPr lang="id-ID" sz="1500" spc="-20">
                          <a:effectLst/>
                        </a:rPr>
                        <a:t> </a:t>
                      </a:r>
                      <a:r>
                        <a:rPr lang="id-ID" sz="1500" spc="-10">
                          <a:effectLst/>
                        </a:rPr>
                        <a:t>Differences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Absolute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.159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.175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.122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.161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63787774"/>
                  </a:ext>
                </a:extLst>
              </a:tr>
              <a:tr h="413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Positive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.159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.175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.122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.161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9293345"/>
                  </a:ext>
                </a:extLst>
              </a:tr>
              <a:tr h="4132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Negative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-</a:t>
                      </a:r>
                      <a:r>
                        <a:rPr lang="id-ID" sz="1500" spc="-20">
                          <a:effectLst/>
                        </a:rPr>
                        <a:t>.083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-</a:t>
                      </a:r>
                      <a:r>
                        <a:rPr lang="id-ID" sz="1500" spc="-20">
                          <a:effectLst/>
                        </a:rPr>
                        <a:t>.122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-</a:t>
                      </a:r>
                      <a:r>
                        <a:rPr lang="id-ID" sz="1500" spc="-20">
                          <a:effectLst/>
                        </a:rPr>
                        <a:t>.076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075"/>
                        </a:lnSpc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-</a:t>
                      </a:r>
                      <a:r>
                        <a:rPr lang="id-ID" sz="1500" spc="-20">
                          <a:effectLst/>
                        </a:rPr>
                        <a:t>.119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16425036"/>
                  </a:ext>
                </a:extLst>
              </a:tr>
              <a:tr h="406836">
                <a:tc gridSpan="2"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Test </a:t>
                      </a:r>
                      <a:r>
                        <a:rPr lang="id-ID" sz="1500" spc="-10">
                          <a:effectLst/>
                        </a:rPr>
                        <a:t>Statistic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.159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.175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10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.122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075"/>
                        </a:lnSpc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id-ID" sz="1500" spc="-20">
                          <a:effectLst/>
                        </a:rPr>
                        <a:t>.161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8160064"/>
                  </a:ext>
                </a:extLst>
              </a:tr>
              <a:tr h="413273">
                <a:tc gridSpan="2">
                  <a:txBody>
                    <a:bodyPr/>
                    <a:lstStyle/>
                    <a:p>
                      <a:pPr marL="42545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>
                          <a:effectLst/>
                        </a:rPr>
                        <a:t>Asymp.</a:t>
                      </a:r>
                      <a:r>
                        <a:rPr lang="id-ID" sz="1500" spc="-20">
                          <a:effectLst/>
                        </a:rPr>
                        <a:t> </a:t>
                      </a:r>
                      <a:r>
                        <a:rPr lang="id-ID" sz="1500">
                          <a:effectLst/>
                        </a:rPr>
                        <a:t>Sig.</a:t>
                      </a:r>
                      <a:r>
                        <a:rPr lang="id-ID" sz="1500" spc="-35">
                          <a:effectLst/>
                        </a:rPr>
                        <a:t> </a:t>
                      </a:r>
                      <a:r>
                        <a:rPr lang="id-ID" sz="1500">
                          <a:effectLst/>
                        </a:rPr>
                        <a:t>(2-</a:t>
                      </a:r>
                      <a:r>
                        <a:rPr lang="id-ID" sz="1500" spc="-10">
                          <a:effectLst/>
                        </a:rPr>
                        <a:t>tailed)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.090</a:t>
                      </a:r>
                      <a:r>
                        <a:rPr lang="id-ID" sz="1500" spc="-10" baseline="30000">
                          <a:effectLst/>
                        </a:rPr>
                        <a:t>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.038</a:t>
                      </a:r>
                      <a:r>
                        <a:rPr lang="id-ID" sz="1500" spc="-10" baseline="30000">
                          <a:effectLst/>
                        </a:rPr>
                        <a:t>c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>
                          <a:effectLst/>
                        </a:rPr>
                        <a:t>.200</a:t>
                      </a:r>
                      <a:r>
                        <a:rPr lang="id-ID" sz="1500" spc="-10" baseline="30000">
                          <a:effectLst/>
                        </a:rPr>
                        <a:t>c,d</a:t>
                      </a:r>
                      <a:endParaRPr lang="en-ID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1075"/>
                        </a:lnSpc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id-ID" sz="1500" spc="-10" dirty="0">
                          <a:effectLst/>
                        </a:rPr>
                        <a:t>.071</a:t>
                      </a:r>
                      <a:r>
                        <a:rPr lang="id-ID" sz="1500" spc="-10" baseline="30000" dirty="0">
                          <a:effectLst/>
                        </a:rPr>
                        <a:t>c</a:t>
                      </a:r>
                      <a:endParaRPr lang="en-ID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14757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98732"/>
      </p:ext>
    </p:extLst>
  </p:cSld>
  <p:clrMapOvr>
    <a:masterClrMapping/>
  </p:clrMapOvr>
</p:sld>
</file>

<file path=ppt/theme/theme1.xml><?xml version="1.0" encoding="utf-8"?>
<a:theme xmlns:a="http://schemas.openxmlformats.org/drawingml/2006/main" name="0150_Hobart_Template_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D0951"/>
      </a:accent1>
      <a:accent2>
        <a:srgbClr val="A64D79"/>
      </a:accent2>
      <a:accent3>
        <a:srgbClr val="C27BA0"/>
      </a:accent3>
      <a:accent4>
        <a:srgbClr val="0C0C0C"/>
      </a:accent4>
      <a:accent5>
        <a:srgbClr val="999999"/>
      </a:accent5>
      <a:accent6>
        <a:srgbClr val="CAA6C0"/>
      </a:accent6>
      <a:hlink>
        <a:srgbClr val="0C0C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604</Words>
  <Application>Microsoft Macintosh PowerPoint</Application>
  <PresentationFormat>On-screen Show (16:9)</PresentationFormat>
  <Paragraphs>202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Fjalla One</vt:lpstr>
      <vt:lpstr>Barlow Condensed</vt:lpstr>
      <vt:lpstr>Calibri</vt:lpstr>
      <vt:lpstr>Arial</vt:lpstr>
      <vt:lpstr>Barlow</vt:lpstr>
      <vt:lpstr>Times New Roman</vt:lpstr>
      <vt:lpstr>0150_Hobart_Template_SlidesMania</vt:lpstr>
      <vt:lpstr>The Effect of Mobile Learning Application Use on Vocational Students’ English Proficiency  presented at the 7th ICESS 9-10 October 2025  Rizky Amelia1*, Fitria2, Heppy Mutammimah3, Noor Aina Herliana4 1,2,3,4Politeknik Negeri Banjarmasin, Banjarmasin</vt:lpstr>
      <vt:lpstr>Presentation Outline:</vt:lpstr>
      <vt:lpstr>Introduction:  Smartphone  Digital learning resources  Application   </vt:lpstr>
      <vt:lpstr>Previous studies: Web-based platforms mobile learning apps</vt:lpstr>
      <vt:lpstr>Method:</vt:lpstr>
      <vt:lpstr>Results &amp; Discussion</vt:lpstr>
      <vt:lpstr>You can split your content.</vt:lpstr>
      <vt:lpstr>Descriptive Statistics Results</vt:lpstr>
      <vt:lpstr>Normality Test Results</vt:lpstr>
      <vt:lpstr>Normality Test Results</vt:lpstr>
      <vt:lpstr>Discussion</vt:lpstr>
      <vt:lpstr>The accessibility can help students better prepare for the TOEIC test and potentially improve their scores, which can increase opportunities for scholarships, international study programs, and career prospects.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Mobile Learning Application Use on Vocational Students’ English Proficiency  presented at the 7th ICESS 9-10 October 2025  Rizky Amelia1*, Fitria2, Heppy Mutammimah3, Noor Aina Herliana4 1,2,3,4Politeknik Negeri Banjarmasin, Banjarmasin</dc:title>
  <cp:lastModifiedBy>Microsoft Office User</cp:lastModifiedBy>
  <cp:revision>2</cp:revision>
  <dcterms:modified xsi:type="dcterms:W3CDTF">2025-10-01T10:52:37Z</dcterms:modified>
</cp:coreProperties>
</file>