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91" r:id="rId4"/>
    <p:sldId id="290" r:id="rId5"/>
    <p:sldId id="292" r:id="rId6"/>
    <p:sldId id="293" r:id="rId7"/>
    <p:sldId id="294" r:id="rId8"/>
    <p:sldId id="295" r:id="rId9"/>
    <p:sldId id="296" r:id="rId10"/>
    <p:sldId id="297" r:id="rId11"/>
  </p:sldIdLst>
  <p:sldSz cx="9144000" cy="5143500" type="screen16x9"/>
  <p:notesSz cx="6858000" cy="9144000"/>
  <p:embeddedFontLst>
    <p:embeddedFont>
      <p:font typeface="Fira Sans Extra Condensed SemiBold" panose="020B0604020202020204" charset="0"/>
      <p:regular r:id="rId13"/>
      <p:bold r:id="rId14"/>
      <p:italic r:id="rId15"/>
      <p:boldItalic r:id="rId16"/>
    </p:embeddedFont>
    <p:embeddedFont>
      <p:font typeface="Roboto" panose="020000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CE35F60-8367-41FA-9016-5C956D42B639}">
  <a:tblStyle styleId="{BCE35F60-8367-41FA-9016-5C956D42B63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8">
          <a:extLst>
            <a:ext uri="{FF2B5EF4-FFF2-40B4-BE49-F238E27FC236}">
              <a16:creationId xmlns:a16="http://schemas.microsoft.com/office/drawing/2014/main" id="{6C356C8C-ED79-B392-F118-7A3BC1641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g10c08a38678_0_71:notes">
            <a:extLst>
              <a:ext uri="{FF2B5EF4-FFF2-40B4-BE49-F238E27FC236}">
                <a16:creationId xmlns:a16="http://schemas.microsoft.com/office/drawing/2014/main" id="{8140DBC1-0758-C779-6F28-99E2E35FA4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0" name="Google Shape;2700;g10c08a38678_0_71:notes">
            <a:extLst>
              <a:ext uri="{FF2B5EF4-FFF2-40B4-BE49-F238E27FC236}">
                <a16:creationId xmlns:a16="http://schemas.microsoft.com/office/drawing/2014/main" id="{5F43FFC9-93C9-7707-C106-94EB721591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0779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0ccc9981b1_0_20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0ccc9981b1_0_20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>
          <a:extLst>
            <a:ext uri="{FF2B5EF4-FFF2-40B4-BE49-F238E27FC236}">
              <a16:creationId xmlns:a16="http://schemas.microsoft.com/office/drawing/2014/main" id="{055519EB-9E78-5460-3335-F46254DB2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0ccc9981b1_0_2055:notes">
            <a:extLst>
              <a:ext uri="{FF2B5EF4-FFF2-40B4-BE49-F238E27FC236}">
                <a16:creationId xmlns:a16="http://schemas.microsoft.com/office/drawing/2014/main" id="{B928E54A-1DC9-5FDE-33CA-2BBD6BF633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0ccc9981b1_0_2055:notes">
            <a:extLst>
              <a:ext uri="{FF2B5EF4-FFF2-40B4-BE49-F238E27FC236}">
                <a16:creationId xmlns:a16="http://schemas.microsoft.com/office/drawing/2014/main" id="{E302A36D-8857-7A19-E45D-2A66171E4F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1156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>
          <a:extLst>
            <a:ext uri="{FF2B5EF4-FFF2-40B4-BE49-F238E27FC236}">
              <a16:creationId xmlns:a16="http://schemas.microsoft.com/office/drawing/2014/main" id="{C434B4BD-108D-B64C-4DCA-D77224648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0ccc9981b1_0_2055:notes">
            <a:extLst>
              <a:ext uri="{FF2B5EF4-FFF2-40B4-BE49-F238E27FC236}">
                <a16:creationId xmlns:a16="http://schemas.microsoft.com/office/drawing/2014/main" id="{3B2C3EBF-E72B-D111-AAA9-5E8B113F80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0ccc9981b1_0_2055:notes">
            <a:extLst>
              <a:ext uri="{FF2B5EF4-FFF2-40B4-BE49-F238E27FC236}">
                <a16:creationId xmlns:a16="http://schemas.microsoft.com/office/drawing/2014/main" id="{E6C6A552-BB76-70AD-4915-65939F6F89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3521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>
          <a:extLst>
            <a:ext uri="{FF2B5EF4-FFF2-40B4-BE49-F238E27FC236}">
              <a16:creationId xmlns:a16="http://schemas.microsoft.com/office/drawing/2014/main" id="{C474CED5-CB67-D5E4-A34E-DD1F04127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0ccc9981b1_0_2055:notes">
            <a:extLst>
              <a:ext uri="{FF2B5EF4-FFF2-40B4-BE49-F238E27FC236}">
                <a16:creationId xmlns:a16="http://schemas.microsoft.com/office/drawing/2014/main" id="{6CD9C1B0-C3E0-A903-037C-00B6E5CE2E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0ccc9981b1_0_2055:notes">
            <a:extLst>
              <a:ext uri="{FF2B5EF4-FFF2-40B4-BE49-F238E27FC236}">
                <a16:creationId xmlns:a16="http://schemas.microsoft.com/office/drawing/2014/main" id="{48025677-A7C1-D3B0-F3CB-912ADF6F49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2125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>
          <a:extLst>
            <a:ext uri="{FF2B5EF4-FFF2-40B4-BE49-F238E27FC236}">
              <a16:creationId xmlns:a16="http://schemas.microsoft.com/office/drawing/2014/main" id="{9BE627D8-6A21-0A9A-DA57-8DC871240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0ccc9981b1_0_2055:notes">
            <a:extLst>
              <a:ext uri="{FF2B5EF4-FFF2-40B4-BE49-F238E27FC236}">
                <a16:creationId xmlns:a16="http://schemas.microsoft.com/office/drawing/2014/main" id="{31C950A7-AC54-8168-B149-B6D0EDCCF5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0ccc9981b1_0_2055:notes">
            <a:extLst>
              <a:ext uri="{FF2B5EF4-FFF2-40B4-BE49-F238E27FC236}">
                <a16:creationId xmlns:a16="http://schemas.microsoft.com/office/drawing/2014/main" id="{737CA5B1-DF7F-CB8D-82DC-A4AE028A16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4700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>
          <a:extLst>
            <a:ext uri="{FF2B5EF4-FFF2-40B4-BE49-F238E27FC236}">
              <a16:creationId xmlns:a16="http://schemas.microsoft.com/office/drawing/2014/main" id="{BADFD945-4C51-614B-0CFE-9A97E5B05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0ccc9981b1_0_2055:notes">
            <a:extLst>
              <a:ext uri="{FF2B5EF4-FFF2-40B4-BE49-F238E27FC236}">
                <a16:creationId xmlns:a16="http://schemas.microsoft.com/office/drawing/2014/main" id="{DEDBF8DF-3179-96AA-CA02-C1E1C33C27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0ccc9981b1_0_2055:notes">
            <a:extLst>
              <a:ext uri="{FF2B5EF4-FFF2-40B4-BE49-F238E27FC236}">
                <a16:creationId xmlns:a16="http://schemas.microsoft.com/office/drawing/2014/main" id="{ED434469-CAFC-3D51-2662-15D2E2B183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860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>
          <a:extLst>
            <a:ext uri="{FF2B5EF4-FFF2-40B4-BE49-F238E27FC236}">
              <a16:creationId xmlns:a16="http://schemas.microsoft.com/office/drawing/2014/main" id="{67575219-E51D-7EB1-80DC-36E2925B6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0ccc9981b1_0_2055:notes">
            <a:extLst>
              <a:ext uri="{FF2B5EF4-FFF2-40B4-BE49-F238E27FC236}">
                <a16:creationId xmlns:a16="http://schemas.microsoft.com/office/drawing/2014/main" id="{5B3FA23F-6A1B-854C-6319-736C9091AB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0ccc9981b1_0_2055:notes">
            <a:extLst>
              <a:ext uri="{FF2B5EF4-FFF2-40B4-BE49-F238E27FC236}">
                <a16:creationId xmlns:a16="http://schemas.microsoft.com/office/drawing/2014/main" id="{D2AF0CE0-F91B-6BE7-3154-05E5513D29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4677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>
          <a:extLst>
            <a:ext uri="{FF2B5EF4-FFF2-40B4-BE49-F238E27FC236}">
              <a16:creationId xmlns:a16="http://schemas.microsoft.com/office/drawing/2014/main" id="{E8BD8AEB-2A0C-952E-9341-595F4CE2C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0ccc9981b1_0_2055:notes">
            <a:extLst>
              <a:ext uri="{FF2B5EF4-FFF2-40B4-BE49-F238E27FC236}">
                <a16:creationId xmlns:a16="http://schemas.microsoft.com/office/drawing/2014/main" id="{6E8B5371-1EAB-8EDC-FEEC-F60A27BC67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0ccc9981b1_0_2055:notes">
            <a:extLst>
              <a:ext uri="{FF2B5EF4-FFF2-40B4-BE49-F238E27FC236}">
                <a16:creationId xmlns:a16="http://schemas.microsoft.com/office/drawing/2014/main" id="{2836483A-0FF6-34F7-D60A-CD5D04BCB5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3603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95325" y="1144900"/>
            <a:ext cx="3533700" cy="238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95325" y="3567550"/>
            <a:ext cx="3533700" cy="4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457200" y="2545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ctrTitle"/>
          </p:nvPr>
        </p:nvSpPr>
        <p:spPr>
          <a:xfrm>
            <a:off x="315762" y="833327"/>
            <a:ext cx="3533700" cy="238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 hangingPunct="0"/>
            <a:r>
              <a:rPr lang="en-US" sz="2000" b="1" dirty="0"/>
              <a:t>Empowering Future Generations: A Systematic Review of Project-based Learning's Role in Achieving Sustainable Development Goals</a:t>
            </a:r>
            <a:endParaRPr lang="en-ID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49637A-EF01-6E22-EA2A-EF4CFE5E1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403" y="0"/>
            <a:ext cx="5155631" cy="5143500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03466E3F-E364-41CD-1B8D-BDAA4EF4B822}"/>
              </a:ext>
            </a:extLst>
          </p:cNvPr>
          <p:cNvSpPr/>
          <p:nvPr/>
        </p:nvSpPr>
        <p:spPr>
          <a:xfrm>
            <a:off x="638355" y="3321170"/>
            <a:ext cx="2562045" cy="405442"/>
          </a:xfrm>
          <a:prstGeom prst="round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6" name="Google Shape;46;p15"/>
          <p:cNvSpPr txBox="1">
            <a:spLocks noGrp="1"/>
          </p:cNvSpPr>
          <p:nvPr>
            <p:ph type="subTitle" idx="1"/>
          </p:nvPr>
        </p:nvSpPr>
        <p:spPr>
          <a:xfrm>
            <a:off x="1368185" y="3321170"/>
            <a:ext cx="3533700" cy="4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1"/>
                </a:solidFill>
              </a:rPr>
              <a:t>FITRIANI</a:t>
            </a:r>
            <a:endParaRPr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1">
          <a:extLst>
            <a:ext uri="{FF2B5EF4-FFF2-40B4-BE49-F238E27FC236}">
              <a16:creationId xmlns:a16="http://schemas.microsoft.com/office/drawing/2014/main" id="{3E7BECAE-E510-77E0-4039-D49AFF151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2" name="Google Shape;2702;p46">
            <a:extLst>
              <a:ext uri="{FF2B5EF4-FFF2-40B4-BE49-F238E27FC236}">
                <a16:creationId xmlns:a16="http://schemas.microsoft.com/office/drawing/2014/main" id="{08B426ED-99B8-E750-9610-016C4B812290}"/>
              </a:ext>
            </a:extLst>
          </p:cNvPr>
          <p:cNvSpPr txBox="1"/>
          <p:nvPr/>
        </p:nvSpPr>
        <p:spPr>
          <a:xfrm>
            <a:off x="1048350" y="3238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Instructions for use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F85735-6CD7-26D7-11E7-0629285CAABE}"/>
              </a:ext>
            </a:extLst>
          </p:cNvPr>
          <p:cNvSpPr txBox="1"/>
          <p:nvPr/>
        </p:nvSpPr>
        <p:spPr>
          <a:xfrm>
            <a:off x="2958859" y="2156603"/>
            <a:ext cx="491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n-lt"/>
              </a:rPr>
              <a:t>TERIMA KASIH</a:t>
            </a:r>
            <a:endParaRPr lang="en-ID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0782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"/>
          <p:cNvSpPr txBox="1">
            <a:spLocks noGrp="1"/>
          </p:cNvSpPr>
          <p:nvPr>
            <p:ph type="title"/>
          </p:nvPr>
        </p:nvSpPr>
        <p:spPr>
          <a:xfrm>
            <a:off x="457200" y="2545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100"/>
            </a:pPr>
            <a:r>
              <a:rPr lang="en-ID" dirty="0"/>
              <a:t>Background &amp; Global Context</a:t>
            </a:r>
            <a:endParaRPr dirty="0"/>
          </a:p>
        </p:txBody>
      </p:sp>
      <p:sp>
        <p:nvSpPr>
          <p:cNvPr id="356" name="Google Shape;356;p16"/>
          <p:cNvSpPr txBox="1"/>
          <p:nvPr/>
        </p:nvSpPr>
        <p:spPr>
          <a:xfrm>
            <a:off x="1225239" y="1405811"/>
            <a:ext cx="5537869" cy="361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buSzPts val="1100"/>
            </a:pPr>
            <a:r>
              <a:rPr lang="en-US" sz="1200" b="1" dirty="0"/>
              <a:t>21st Century Challenges:</a:t>
            </a:r>
            <a:r>
              <a:rPr lang="en-US" sz="1200" dirty="0"/>
              <a:t> Acceleration of environmental, climate, and social inequality crises.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356;p16">
            <a:extLst>
              <a:ext uri="{FF2B5EF4-FFF2-40B4-BE49-F238E27FC236}">
                <a16:creationId xmlns:a16="http://schemas.microsoft.com/office/drawing/2014/main" id="{97440382-2EB1-1706-E0E3-1CB3A6025A8D}"/>
              </a:ext>
            </a:extLst>
          </p:cNvPr>
          <p:cNvSpPr txBox="1"/>
          <p:nvPr/>
        </p:nvSpPr>
        <p:spPr>
          <a:xfrm>
            <a:off x="1225239" y="2316253"/>
            <a:ext cx="5434353" cy="361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buSzPts val="1100"/>
            </a:pPr>
            <a:r>
              <a:rPr lang="en-US" sz="1200" b="1" dirty="0"/>
              <a:t>Global Response:</a:t>
            </a:r>
            <a:r>
              <a:rPr lang="en-US" sz="1200" dirty="0"/>
              <a:t> Establishment of the </a:t>
            </a:r>
            <a:r>
              <a:rPr lang="en-US" sz="1200" b="1" dirty="0"/>
              <a:t>17 Sustainable Development Goals (SDGs)</a:t>
            </a:r>
            <a:r>
              <a:rPr lang="en-US" sz="1200" dirty="0"/>
              <a:t> as the blueprint for global action until 2030.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356;p16">
            <a:extLst>
              <a:ext uri="{FF2B5EF4-FFF2-40B4-BE49-F238E27FC236}">
                <a16:creationId xmlns:a16="http://schemas.microsoft.com/office/drawing/2014/main" id="{1DE7151B-DE4B-9850-5F77-8BB33EBF3D90}"/>
              </a:ext>
            </a:extLst>
          </p:cNvPr>
          <p:cNvSpPr txBox="1"/>
          <p:nvPr/>
        </p:nvSpPr>
        <p:spPr>
          <a:xfrm>
            <a:off x="1225240" y="3153833"/>
            <a:ext cx="5537868" cy="514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buSzPts val="1100"/>
            </a:pPr>
            <a:r>
              <a:rPr lang="en-US" sz="1200" b="1" dirty="0"/>
              <a:t>Key Pillar:</a:t>
            </a:r>
            <a:r>
              <a:rPr lang="en-US" sz="1200" dirty="0"/>
              <a:t> </a:t>
            </a:r>
            <a:r>
              <a:rPr lang="en-US" sz="1200" b="1" dirty="0"/>
              <a:t>Education for Sustainable Development (ESD)</a:t>
            </a:r>
            <a:r>
              <a:rPr lang="en-US" sz="1200" dirty="0"/>
              <a:t>, mandated by </a:t>
            </a:r>
            <a:r>
              <a:rPr lang="en-US" sz="1200" b="1" dirty="0"/>
              <a:t>SDG 4 (Quality Education)</a:t>
            </a:r>
            <a:r>
              <a:rPr lang="en-US" sz="1200" dirty="0"/>
              <a:t>, acts as the primary catalyst for fostering proactive change agents.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388;p17">
            <a:extLst>
              <a:ext uri="{FF2B5EF4-FFF2-40B4-BE49-F238E27FC236}">
                <a16:creationId xmlns:a16="http://schemas.microsoft.com/office/drawing/2014/main" id="{2BB99C6B-7B40-894A-83C5-FB3729D24856}"/>
              </a:ext>
            </a:extLst>
          </p:cNvPr>
          <p:cNvSpPr/>
          <p:nvPr/>
        </p:nvSpPr>
        <p:spPr>
          <a:xfrm>
            <a:off x="457200" y="1287830"/>
            <a:ext cx="572700" cy="57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</a:t>
            </a:r>
            <a:endParaRPr sz="1800" dirty="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1" name="Google Shape;396;p17">
            <a:extLst>
              <a:ext uri="{FF2B5EF4-FFF2-40B4-BE49-F238E27FC236}">
                <a16:creationId xmlns:a16="http://schemas.microsoft.com/office/drawing/2014/main" id="{67944DF1-048D-9CDB-5264-96A27CA8C608}"/>
              </a:ext>
            </a:extLst>
          </p:cNvPr>
          <p:cNvSpPr/>
          <p:nvPr/>
        </p:nvSpPr>
        <p:spPr>
          <a:xfrm>
            <a:off x="457200" y="2104784"/>
            <a:ext cx="572700" cy="572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</a:t>
            </a:r>
            <a:endParaRPr sz="18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2" name="Google Shape;401;p17">
            <a:extLst>
              <a:ext uri="{FF2B5EF4-FFF2-40B4-BE49-F238E27FC236}">
                <a16:creationId xmlns:a16="http://schemas.microsoft.com/office/drawing/2014/main" id="{ACCA809A-F437-AD2B-B3A6-F91B68DBC87B}"/>
              </a:ext>
            </a:extLst>
          </p:cNvPr>
          <p:cNvSpPr/>
          <p:nvPr/>
        </p:nvSpPr>
        <p:spPr>
          <a:xfrm>
            <a:off x="457200" y="3068090"/>
            <a:ext cx="572700" cy="57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3</a:t>
            </a:r>
            <a:endParaRPr sz="18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>
          <a:extLst>
            <a:ext uri="{FF2B5EF4-FFF2-40B4-BE49-F238E27FC236}">
              <a16:creationId xmlns:a16="http://schemas.microsoft.com/office/drawing/2014/main" id="{FAEBB521-5138-20EF-449E-3857F2B92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">
            <a:extLst>
              <a:ext uri="{FF2B5EF4-FFF2-40B4-BE49-F238E27FC236}">
                <a16:creationId xmlns:a16="http://schemas.microsoft.com/office/drawing/2014/main" id="{2BE10AA8-857B-FF9B-A7E7-9B3DD75DFE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545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100"/>
            </a:pPr>
            <a:r>
              <a:rPr lang="en-ID" dirty="0"/>
              <a:t>Background &amp; Global Context</a:t>
            </a:r>
            <a:endParaRPr dirty="0"/>
          </a:p>
        </p:txBody>
      </p:sp>
      <p:sp>
        <p:nvSpPr>
          <p:cNvPr id="356" name="Google Shape;356;p16">
            <a:extLst>
              <a:ext uri="{FF2B5EF4-FFF2-40B4-BE49-F238E27FC236}">
                <a16:creationId xmlns:a16="http://schemas.microsoft.com/office/drawing/2014/main" id="{E343B871-AF8B-A8BB-17FA-8E175E76BF6B}"/>
              </a:ext>
            </a:extLst>
          </p:cNvPr>
          <p:cNvSpPr txBox="1"/>
          <p:nvPr/>
        </p:nvSpPr>
        <p:spPr>
          <a:xfrm>
            <a:off x="1225239" y="1405811"/>
            <a:ext cx="6478150" cy="361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buSzPts val="1100"/>
            </a:pPr>
            <a:r>
              <a:rPr lang="en-US" sz="1200" b="1" dirty="0"/>
              <a:t>Core Problem:</a:t>
            </a:r>
            <a:r>
              <a:rPr lang="en-US" sz="1200" dirty="0"/>
              <a:t> The existence of a significant Action-Awareness Gap. Students possess high theoretical knowledge of SDGs but often fail to translate it into practical action or implement real-world solutions.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356;p16">
            <a:extLst>
              <a:ext uri="{FF2B5EF4-FFF2-40B4-BE49-F238E27FC236}">
                <a16:creationId xmlns:a16="http://schemas.microsoft.com/office/drawing/2014/main" id="{6B4E3B5B-DD98-0ABE-491A-2B743F0FDC33}"/>
              </a:ext>
            </a:extLst>
          </p:cNvPr>
          <p:cNvSpPr txBox="1"/>
          <p:nvPr/>
        </p:nvSpPr>
        <p:spPr>
          <a:xfrm>
            <a:off x="1225239" y="2316253"/>
            <a:ext cx="6478150" cy="361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buSzPts val="1100"/>
            </a:pPr>
            <a:r>
              <a:rPr lang="en-US" sz="1200" b="1" dirty="0"/>
              <a:t>Traditional Weakness:</a:t>
            </a:r>
            <a:r>
              <a:rPr lang="en-US" sz="1200" dirty="0"/>
              <a:t> Conventional lecture methods fail to cultivate the complex 21st-century skills (</a:t>
            </a:r>
            <a:r>
              <a:rPr lang="en-US" sz="1200" i="1" dirty="0"/>
              <a:t>e.g., critical thinking, collaboration</a:t>
            </a:r>
            <a:r>
              <a:rPr lang="en-US" sz="1200" dirty="0"/>
              <a:t>) required by the SDGs.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356;p16">
            <a:extLst>
              <a:ext uri="{FF2B5EF4-FFF2-40B4-BE49-F238E27FC236}">
                <a16:creationId xmlns:a16="http://schemas.microsoft.com/office/drawing/2014/main" id="{CE6C7A42-16C2-FFFE-678C-A82C8DE9313B}"/>
              </a:ext>
            </a:extLst>
          </p:cNvPr>
          <p:cNvSpPr txBox="1"/>
          <p:nvPr/>
        </p:nvSpPr>
        <p:spPr>
          <a:xfrm>
            <a:off x="1225240" y="3153833"/>
            <a:ext cx="6417764" cy="514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buSzPts val="1100"/>
            </a:pPr>
            <a:r>
              <a:rPr lang="en-US" sz="1200" b="1" dirty="0"/>
              <a:t>Solution Need:</a:t>
            </a:r>
            <a:r>
              <a:rPr lang="en-US" sz="1200" dirty="0"/>
              <a:t> A shift toward an active, authentic, and interdisciplinary pedagogical paradigm is essential.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388;p17">
            <a:extLst>
              <a:ext uri="{FF2B5EF4-FFF2-40B4-BE49-F238E27FC236}">
                <a16:creationId xmlns:a16="http://schemas.microsoft.com/office/drawing/2014/main" id="{E362B74F-1537-7313-C842-EB51957EEB26}"/>
              </a:ext>
            </a:extLst>
          </p:cNvPr>
          <p:cNvSpPr/>
          <p:nvPr/>
        </p:nvSpPr>
        <p:spPr>
          <a:xfrm>
            <a:off x="457200" y="1287830"/>
            <a:ext cx="572700" cy="57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</a:t>
            </a:r>
            <a:endParaRPr sz="1800" dirty="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1" name="Google Shape;396;p17">
            <a:extLst>
              <a:ext uri="{FF2B5EF4-FFF2-40B4-BE49-F238E27FC236}">
                <a16:creationId xmlns:a16="http://schemas.microsoft.com/office/drawing/2014/main" id="{E764EB89-5A46-895B-F932-F3BFB82358EE}"/>
              </a:ext>
            </a:extLst>
          </p:cNvPr>
          <p:cNvSpPr/>
          <p:nvPr/>
        </p:nvSpPr>
        <p:spPr>
          <a:xfrm>
            <a:off x="457200" y="2104784"/>
            <a:ext cx="572700" cy="572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</a:t>
            </a:r>
            <a:endParaRPr sz="18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2" name="Google Shape;401;p17">
            <a:extLst>
              <a:ext uri="{FF2B5EF4-FFF2-40B4-BE49-F238E27FC236}">
                <a16:creationId xmlns:a16="http://schemas.microsoft.com/office/drawing/2014/main" id="{B095D3ED-403C-BFDE-A017-30CF8F603076}"/>
              </a:ext>
            </a:extLst>
          </p:cNvPr>
          <p:cNvSpPr/>
          <p:nvPr/>
        </p:nvSpPr>
        <p:spPr>
          <a:xfrm>
            <a:off x="457200" y="3068090"/>
            <a:ext cx="572700" cy="57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3</a:t>
            </a:r>
            <a:endParaRPr sz="18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" name="Google Shape;356;p16">
            <a:extLst>
              <a:ext uri="{FF2B5EF4-FFF2-40B4-BE49-F238E27FC236}">
                <a16:creationId xmlns:a16="http://schemas.microsoft.com/office/drawing/2014/main" id="{00854090-0A51-D1BE-80E6-6EB5C138F294}"/>
              </a:ext>
            </a:extLst>
          </p:cNvPr>
          <p:cNvSpPr txBox="1"/>
          <p:nvPr/>
        </p:nvSpPr>
        <p:spPr>
          <a:xfrm>
            <a:off x="1255432" y="3887356"/>
            <a:ext cx="6417764" cy="514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buSzPts val="1100"/>
            </a:pPr>
            <a:r>
              <a:rPr lang="en-US" sz="1200" b="1" dirty="0"/>
              <a:t>Focus Solution:</a:t>
            </a:r>
            <a:r>
              <a:rPr lang="en-US" sz="1200" dirty="0"/>
              <a:t> </a:t>
            </a:r>
            <a:r>
              <a:rPr lang="en-US" sz="1200" b="1" dirty="0"/>
              <a:t>Project-based Learning (</a:t>
            </a:r>
            <a:r>
              <a:rPr lang="en-US" sz="1200" b="1" dirty="0" err="1"/>
              <a:t>PjBL</a:t>
            </a:r>
            <a:r>
              <a:rPr lang="en-US" sz="1200" b="1" dirty="0"/>
              <a:t>)</a:t>
            </a:r>
            <a:r>
              <a:rPr lang="en-US" sz="1200" dirty="0"/>
              <a:t> as the ideal approach for authentic problem-solving and application.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Google Shape;411;p17">
            <a:extLst>
              <a:ext uri="{FF2B5EF4-FFF2-40B4-BE49-F238E27FC236}">
                <a16:creationId xmlns:a16="http://schemas.microsoft.com/office/drawing/2014/main" id="{5144AD6A-6409-A1FD-D1A6-472426B99857}"/>
              </a:ext>
            </a:extLst>
          </p:cNvPr>
          <p:cNvSpPr/>
          <p:nvPr/>
        </p:nvSpPr>
        <p:spPr>
          <a:xfrm>
            <a:off x="457200" y="3858180"/>
            <a:ext cx="572700" cy="572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5</a:t>
            </a:r>
            <a:endParaRPr sz="18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466995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>
          <a:extLst>
            <a:ext uri="{FF2B5EF4-FFF2-40B4-BE49-F238E27FC236}">
              <a16:creationId xmlns:a16="http://schemas.microsoft.com/office/drawing/2014/main" id="{3CE774D6-15D5-9A7F-410E-F5BD7B0AC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">
            <a:extLst>
              <a:ext uri="{FF2B5EF4-FFF2-40B4-BE49-F238E27FC236}">
                <a16:creationId xmlns:a16="http://schemas.microsoft.com/office/drawing/2014/main" id="{866D0906-130B-8A6B-9AEE-DAC39962A4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06653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100"/>
            </a:pPr>
            <a:r>
              <a:rPr lang="en-US" dirty="0"/>
              <a:t>Objectives and Contribution of the Systematic Review</a:t>
            </a:r>
            <a:endParaRPr dirty="0"/>
          </a:p>
        </p:txBody>
      </p:sp>
      <p:sp>
        <p:nvSpPr>
          <p:cNvPr id="356" name="Google Shape;356;p16">
            <a:extLst>
              <a:ext uri="{FF2B5EF4-FFF2-40B4-BE49-F238E27FC236}">
                <a16:creationId xmlns:a16="http://schemas.microsoft.com/office/drawing/2014/main" id="{4DDF6FEE-DD17-5A3C-80BD-A86DB0100FF6}"/>
              </a:ext>
            </a:extLst>
          </p:cNvPr>
          <p:cNvSpPr txBox="1"/>
          <p:nvPr/>
        </p:nvSpPr>
        <p:spPr>
          <a:xfrm>
            <a:off x="1225238" y="1405811"/>
            <a:ext cx="7004361" cy="361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buSzPts val="1100"/>
            </a:pPr>
            <a:r>
              <a:rPr lang="en-US" sz="1200" b="1" dirty="0"/>
              <a:t>Main Goal:</a:t>
            </a:r>
            <a:r>
              <a:rPr lang="en-US" sz="1200" dirty="0"/>
              <a:t> To systematically analyze and synthesize the role of </a:t>
            </a:r>
            <a:r>
              <a:rPr lang="en-US" sz="1200" dirty="0" err="1"/>
              <a:t>PjBL</a:t>
            </a:r>
            <a:r>
              <a:rPr lang="en-US" sz="1200" dirty="0"/>
              <a:t> in supporting the achievement of SDGs across diverse educational levels and contexts.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356;p16">
            <a:extLst>
              <a:ext uri="{FF2B5EF4-FFF2-40B4-BE49-F238E27FC236}">
                <a16:creationId xmlns:a16="http://schemas.microsoft.com/office/drawing/2014/main" id="{90A1FBC1-F1C2-2222-0E64-8F01C99CBA95}"/>
              </a:ext>
            </a:extLst>
          </p:cNvPr>
          <p:cNvSpPr txBox="1"/>
          <p:nvPr/>
        </p:nvSpPr>
        <p:spPr>
          <a:xfrm>
            <a:off x="1225238" y="2265573"/>
            <a:ext cx="6935350" cy="361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buSzPts val="1100"/>
            </a:pPr>
            <a:r>
              <a:rPr lang="en-ID" sz="1200" b="1" dirty="0"/>
              <a:t>Key Research Questions (RQ):</a:t>
            </a:r>
            <a:endParaRPr sz="12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388;p17">
            <a:extLst>
              <a:ext uri="{FF2B5EF4-FFF2-40B4-BE49-F238E27FC236}">
                <a16:creationId xmlns:a16="http://schemas.microsoft.com/office/drawing/2014/main" id="{94521DCB-C042-7F5B-0899-D7E15E6A7301}"/>
              </a:ext>
            </a:extLst>
          </p:cNvPr>
          <p:cNvSpPr/>
          <p:nvPr/>
        </p:nvSpPr>
        <p:spPr>
          <a:xfrm>
            <a:off x="457200" y="1287830"/>
            <a:ext cx="572700" cy="57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</a:t>
            </a:r>
            <a:endParaRPr sz="1800" dirty="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1" name="Google Shape;396;p17">
            <a:extLst>
              <a:ext uri="{FF2B5EF4-FFF2-40B4-BE49-F238E27FC236}">
                <a16:creationId xmlns:a16="http://schemas.microsoft.com/office/drawing/2014/main" id="{A3098830-3033-7410-21C1-E0078EA912A4}"/>
              </a:ext>
            </a:extLst>
          </p:cNvPr>
          <p:cNvSpPr/>
          <p:nvPr/>
        </p:nvSpPr>
        <p:spPr>
          <a:xfrm>
            <a:off x="457200" y="2104784"/>
            <a:ext cx="572700" cy="572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</a:t>
            </a:r>
            <a:endParaRPr sz="18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5" name="Google Shape;356;p16">
            <a:extLst>
              <a:ext uri="{FF2B5EF4-FFF2-40B4-BE49-F238E27FC236}">
                <a16:creationId xmlns:a16="http://schemas.microsoft.com/office/drawing/2014/main" id="{E5CA872B-BD50-A103-22F5-E073E810C8DB}"/>
              </a:ext>
            </a:extLst>
          </p:cNvPr>
          <p:cNvSpPr txBox="1"/>
          <p:nvPr/>
        </p:nvSpPr>
        <p:spPr>
          <a:xfrm>
            <a:off x="1294250" y="3119284"/>
            <a:ext cx="6935349" cy="514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200" b="1" dirty="0"/>
              <a:t>Effectiveness:</a:t>
            </a:r>
            <a:r>
              <a:rPr lang="en-US" sz="1200" dirty="0"/>
              <a:t> How effective is </a:t>
            </a:r>
            <a:r>
              <a:rPr lang="en-US" sz="1200" dirty="0" err="1"/>
              <a:t>PjBL</a:t>
            </a:r>
            <a:r>
              <a:rPr lang="en-US" sz="1200" dirty="0"/>
              <a:t> in boosting </a:t>
            </a:r>
            <a:r>
              <a:rPr lang="en-US" sz="1200" b="1" dirty="0"/>
              <a:t>HOTS &amp; 21st Century Skills</a:t>
            </a:r>
            <a:r>
              <a:rPr lang="en-US" sz="1200" dirty="0"/>
              <a:t> (Critical Thinking, Creativity)?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200" b="1" dirty="0"/>
              <a:t>Mechanism:</a:t>
            </a:r>
            <a:r>
              <a:rPr lang="en-US" sz="1200" dirty="0"/>
              <a:t> How does </a:t>
            </a:r>
            <a:r>
              <a:rPr lang="en-US" sz="1200" dirty="0" err="1"/>
              <a:t>PjBL</a:t>
            </a:r>
            <a:r>
              <a:rPr lang="en-US" sz="1200" dirty="0"/>
              <a:t> bridge the </a:t>
            </a:r>
            <a:r>
              <a:rPr lang="en-US" sz="1200" b="1" dirty="0"/>
              <a:t>Action Gap</a:t>
            </a:r>
            <a:r>
              <a:rPr lang="en-US" sz="1200" dirty="0"/>
              <a:t> and foster student </a:t>
            </a:r>
            <a:r>
              <a:rPr lang="en-US" sz="1200" b="1" dirty="0"/>
              <a:t>Agency/Motivation</a:t>
            </a:r>
            <a:r>
              <a:rPr lang="en-US" sz="1200" dirty="0"/>
              <a:t>?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200" b="1" dirty="0"/>
              <a:t>Sustainability:</a:t>
            </a:r>
            <a:r>
              <a:rPr lang="en-US" sz="1200" dirty="0"/>
              <a:t> What are the </a:t>
            </a:r>
            <a:r>
              <a:rPr lang="en-US" sz="1200" b="1" dirty="0"/>
              <a:t>Critical Obstacles, Contexts, and Implications</a:t>
            </a:r>
            <a:r>
              <a:rPr lang="en-US" sz="1200" dirty="0"/>
              <a:t> for achieving sustained implementation?</a:t>
            </a:r>
            <a:endParaRPr lang="en-ID" sz="1200" dirty="0"/>
          </a:p>
        </p:txBody>
      </p:sp>
    </p:spTree>
    <p:extLst>
      <p:ext uri="{BB962C8B-B14F-4D97-AF65-F5344CB8AC3E}">
        <p14:creationId xmlns:p14="http://schemas.microsoft.com/office/powerpoint/2010/main" val="3927072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>
          <a:extLst>
            <a:ext uri="{FF2B5EF4-FFF2-40B4-BE49-F238E27FC236}">
              <a16:creationId xmlns:a16="http://schemas.microsoft.com/office/drawing/2014/main" id="{D96EBED8-4A57-8ABD-1542-18DD5BF66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">
            <a:extLst>
              <a:ext uri="{FF2B5EF4-FFF2-40B4-BE49-F238E27FC236}">
                <a16:creationId xmlns:a16="http://schemas.microsoft.com/office/drawing/2014/main" id="{248787A0-8328-894E-15B4-C31919F60C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6045" y="39686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>
              <a:buSzPts val="1100"/>
            </a:pPr>
            <a:r>
              <a:rPr lang="en-ID" dirty="0"/>
              <a:t>Methodology</a:t>
            </a:r>
            <a:endParaRPr dirty="0"/>
          </a:p>
        </p:txBody>
      </p:sp>
      <p:sp>
        <p:nvSpPr>
          <p:cNvPr id="2" name="Google Shape;356;p16">
            <a:extLst>
              <a:ext uri="{FF2B5EF4-FFF2-40B4-BE49-F238E27FC236}">
                <a16:creationId xmlns:a16="http://schemas.microsoft.com/office/drawing/2014/main" id="{D57D43E6-BD7C-43E8-8BAF-33F2D1E58939}"/>
              </a:ext>
            </a:extLst>
          </p:cNvPr>
          <p:cNvSpPr txBox="1"/>
          <p:nvPr/>
        </p:nvSpPr>
        <p:spPr>
          <a:xfrm>
            <a:off x="276045" y="612386"/>
            <a:ext cx="7004361" cy="361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buSzPts val="1100"/>
            </a:pPr>
            <a:r>
              <a:rPr lang="en-US" sz="1200" b="1" dirty="0"/>
              <a:t>Main Goal:</a:t>
            </a:r>
            <a:r>
              <a:rPr lang="en-US" sz="1200" dirty="0"/>
              <a:t> To systematically analyze and synthesize the role of </a:t>
            </a:r>
            <a:r>
              <a:rPr lang="en-US" sz="1200" dirty="0" err="1"/>
              <a:t>PjBL</a:t>
            </a:r>
            <a:r>
              <a:rPr lang="en-US" sz="1200" dirty="0"/>
              <a:t> in supporting the achievement of SDGs across diverse educational levels and contexts.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39EEB3-FE6C-0815-BBEC-206DF18FB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380" y="1048361"/>
            <a:ext cx="4392930" cy="388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27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>
          <a:extLst>
            <a:ext uri="{FF2B5EF4-FFF2-40B4-BE49-F238E27FC236}">
              <a16:creationId xmlns:a16="http://schemas.microsoft.com/office/drawing/2014/main" id="{7B4F0F37-8FFF-8A6F-A22F-2FCF81E61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">
            <a:extLst>
              <a:ext uri="{FF2B5EF4-FFF2-40B4-BE49-F238E27FC236}">
                <a16:creationId xmlns:a16="http://schemas.microsoft.com/office/drawing/2014/main" id="{9A0AF65F-948A-F4F5-F12A-3A2B0BCBA5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6045" y="39686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>
              <a:buSzPts val="1100"/>
            </a:pPr>
            <a:r>
              <a:rPr lang="en-US" dirty="0"/>
              <a:t>R</a:t>
            </a:r>
            <a:r>
              <a:rPr lang="en-ID" dirty="0" err="1"/>
              <a:t>esult&amp;Discussion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164A24-4FA5-B615-ACFF-22F7A62F8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17" y="848664"/>
            <a:ext cx="4692798" cy="3446172"/>
          </a:xfrm>
          <a:prstGeom prst="rect">
            <a:avLst/>
          </a:prstGeom>
        </p:spPr>
      </p:pic>
      <p:sp>
        <p:nvSpPr>
          <p:cNvPr id="6" name="Google Shape;356;p16">
            <a:extLst>
              <a:ext uri="{FF2B5EF4-FFF2-40B4-BE49-F238E27FC236}">
                <a16:creationId xmlns:a16="http://schemas.microsoft.com/office/drawing/2014/main" id="{C76A15F7-497E-BE44-B58D-3FEC7C5DA21F}"/>
              </a:ext>
            </a:extLst>
          </p:cNvPr>
          <p:cNvSpPr txBox="1"/>
          <p:nvPr/>
        </p:nvSpPr>
        <p:spPr>
          <a:xfrm>
            <a:off x="4925683" y="1230836"/>
            <a:ext cx="4114800" cy="361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buSzPts val="1100"/>
            </a:pPr>
            <a:r>
              <a:rPr lang="en-US" sz="1200" b="1" dirty="0"/>
              <a:t>To what extent is </a:t>
            </a:r>
            <a:r>
              <a:rPr lang="en-US" sz="1200" b="1" dirty="0" err="1"/>
              <a:t>PjBL</a:t>
            </a:r>
            <a:r>
              <a:rPr lang="en-US" sz="1200" b="1" dirty="0"/>
              <a:t> effective in improving the specific competencies students need to achieve the SDGs, especially 21st-century skills</a:t>
            </a:r>
          </a:p>
          <a:p>
            <a:pPr lvl="0" algn="just">
              <a:buSzPts val="1100"/>
            </a:pPr>
            <a:endParaRPr lang="en-US" sz="1200" b="1" dirty="0"/>
          </a:p>
          <a:p>
            <a:pPr lvl="0" algn="just">
              <a:buSzPts val="1100"/>
            </a:pPr>
            <a:r>
              <a:rPr lang="en-US" sz="1200" b="1" dirty="0"/>
              <a:t> </a:t>
            </a:r>
            <a:endParaRPr sz="12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356;p16">
            <a:extLst>
              <a:ext uri="{FF2B5EF4-FFF2-40B4-BE49-F238E27FC236}">
                <a16:creationId xmlns:a16="http://schemas.microsoft.com/office/drawing/2014/main" id="{1A793655-CE9A-11C5-9CBB-E5D1671FFD2B}"/>
              </a:ext>
            </a:extLst>
          </p:cNvPr>
          <p:cNvSpPr txBox="1"/>
          <p:nvPr/>
        </p:nvSpPr>
        <p:spPr>
          <a:xfrm>
            <a:off x="4925683" y="2571750"/>
            <a:ext cx="4114800" cy="361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buSzPts val="1100"/>
            </a:pPr>
            <a:r>
              <a:rPr lang="en-US" sz="1200" dirty="0"/>
              <a:t>This review highlights the strong empirical evidence that Project-based Learning (</a:t>
            </a:r>
            <a:r>
              <a:rPr lang="en-US" sz="1200" dirty="0" err="1"/>
              <a:t>PjBL</a:t>
            </a:r>
            <a:r>
              <a:rPr lang="en-US" sz="1200" dirty="0"/>
              <a:t>) effectively enhances Higher Order Thinking Skills (HOTS) and 21st Century Skills relevant to the Sustainable Development Goals (SDGs). </a:t>
            </a:r>
            <a:r>
              <a:rPr lang="en-US" sz="1200" dirty="0" err="1"/>
              <a:t>PjBL</a:t>
            </a:r>
            <a:r>
              <a:rPr lang="en-US" sz="1200" dirty="0"/>
              <a:t> promotes significant gains in critical thinking, innovation, and creativity through authentic problem-solving and real-world applications. Moreover, it strengthens students’ disciplinary competence and communication skills, enabling them to justify and present sustainable solutions effectively.</a:t>
            </a:r>
            <a:endParaRPr sz="12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840758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>
          <a:extLst>
            <a:ext uri="{FF2B5EF4-FFF2-40B4-BE49-F238E27FC236}">
              <a16:creationId xmlns:a16="http://schemas.microsoft.com/office/drawing/2014/main" id="{6C0D6E5D-189B-2776-9CD9-A533D057E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">
            <a:extLst>
              <a:ext uri="{FF2B5EF4-FFF2-40B4-BE49-F238E27FC236}">
                <a16:creationId xmlns:a16="http://schemas.microsoft.com/office/drawing/2014/main" id="{8C377393-6430-F69E-88EB-D94931A716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6045" y="39686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>
              <a:buSzPts val="1100"/>
            </a:pPr>
            <a:r>
              <a:rPr lang="en-US" dirty="0"/>
              <a:t>R</a:t>
            </a:r>
            <a:r>
              <a:rPr lang="en-ID" dirty="0" err="1"/>
              <a:t>esult&amp;Discussion</a:t>
            </a:r>
            <a:endParaRPr dirty="0"/>
          </a:p>
        </p:txBody>
      </p:sp>
      <p:sp>
        <p:nvSpPr>
          <p:cNvPr id="6" name="Google Shape;356;p16">
            <a:extLst>
              <a:ext uri="{FF2B5EF4-FFF2-40B4-BE49-F238E27FC236}">
                <a16:creationId xmlns:a16="http://schemas.microsoft.com/office/drawing/2014/main" id="{DCECD1B6-DB1D-4AAF-D8C6-8D29263484CE}"/>
              </a:ext>
            </a:extLst>
          </p:cNvPr>
          <p:cNvSpPr txBox="1"/>
          <p:nvPr/>
        </p:nvSpPr>
        <p:spPr>
          <a:xfrm>
            <a:off x="4925683" y="1230836"/>
            <a:ext cx="4114800" cy="361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1" algn="just" hangingPunct="0"/>
            <a:r>
              <a:rPr lang="en-US" sz="1100" b="1" dirty="0"/>
              <a:t>How does </a:t>
            </a:r>
            <a:r>
              <a:rPr lang="en-US" sz="1100" b="1" dirty="0" err="1"/>
              <a:t>PjBL</a:t>
            </a:r>
            <a:r>
              <a:rPr lang="en-US" sz="1100" b="1" dirty="0"/>
              <a:t> function as a mechanism to bridge the gap between theoretical awareness and SDG action implementation, and how does it affect students' motivation, self-efficacy, and sense of social responsibility?</a:t>
            </a:r>
            <a:endParaRPr lang="en-ID" sz="1100" b="1" dirty="0"/>
          </a:p>
        </p:txBody>
      </p:sp>
      <p:sp>
        <p:nvSpPr>
          <p:cNvPr id="8" name="Google Shape;356;p16">
            <a:extLst>
              <a:ext uri="{FF2B5EF4-FFF2-40B4-BE49-F238E27FC236}">
                <a16:creationId xmlns:a16="http://schemas.microsoft.com/office/drawing/2014/main" id="{B7B799F7-89AC-F301-4A85-22DA72D9A26C}"/>
              </a:ext>
            </a:extLst>
          </p:cNvPr>
          <p:cNvSpPr txBox="1"/>
          <p:nvPr/>
        </p:nvSpPr>
        <p:spPr>
          <a:xfrm>
            <a:off x="4925683" y="2727025"/>
            <a:ext cx="4114800" cy="361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buSzPts val="1100"/>
            </a:pPr>
            <a:r>
              <a:rPr lang="en-US" sz="1200" dirty="0"/>
              <a:t>The analysis shows that Project-based Learning (</a:t>
            </a:r>
            <a:r>
              <a:rPr lang="en-US" sz="1200" dirty="0" err="1"/>
              <a:t>PjBL</a:t>
            </a:r>
            <a:r>
              <a:rPr lang="en-US" sz="1200" dirty="0"/>
              <a:t>) functions as a transformative mechanism bridging the gap between students’ awareness of sustainability and their real actions. By engaging students in authentic projects, </a:t>
            </a:r>
            <a:r>
              <a:rPr lang="en-US" sz="1200" dirty="0" err="1"/>
              <a:t>PjBL</a:t>
            </a:r>
            <a:r>
              <a:rPr lang="en-US" sz="1200" dirty="0"/>
              <a:t> transforms passive knowledge into meaningful practice, fostering agency, self-efficacy, and intrinsic motivation. Moreover, its collaborative nature strengthens transversal competencies such as teamwork and interdisciplinary collaboration, making it a powerful approach for Education for Sustainable Development (ESD).</a:t>
            </a:r>
            <a:endParaRPr sz="12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F9C9A1-6D74-B130-62F9-BBD332031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17" y="957763"/>
            <a:ext cx="4606598" cy="300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19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>
          <a:extLst>
            <a:ext uri="{FF2B5EF4-FFF2-40B4-BE49-F238E27FC236}">
              <a16:creationId xmlns:a16="http://schemas.microsoft.com/office/drawing/2014/main" id="{6007B634-C141-B821-D251-A8A2B6251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">
            <a:extLst>
              <a:ext uri="{FF2B5EF4-FFF2-40B4-BE49-F238E27FC236}">
                <a16:creationId xmlns:a16="http://schemas.microsoft.com/office/drawing/2014/main" id="{5C099CBD-2548-F2D5-133F-8675C19632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6045" y="39686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>
              <a:buSzPts val="1100"/>
            </a:pPr>
            <a:r>
              <a:rPr lang="en-US" dirty="0"/>
              <a:t>R</a:t>
            </a:r>
            <a:r>
              <a:rPr lang="en-ID" dirty="0" err="1"/>
              <a:t>esult&amp;Discussion</a:t>
            </a:r>
            <a:endParaRPr dirty="0"/>
          </a:p>
        </p:txBody>
      </p:sp>
      <p:sp>
        <p:nvSpPr>
          <p:cNvPr id="6" name="Google Shape;356;p16">
            <a:extLst>
              <a:ext uri="{FF2B5EF4-FFF2-40B4-BE49-F238E27FC236}">
                <a16:creationId xmlns:a16="http://schemas.microsoft.com/office/drawing/2014/main" id="{DD239512-D394-3988-6005-A10C3DA58E89}"/>
              </a:ext>
            </a:extLst>
          </p:cNvPr>
          <p:cNvSpPr txBox="1"/>
          <p:nvPr/>
        </p:nvSpPr>
        <p:spPr>
          <a:xfrm>
            <a:off x="4925683" y="1230836"/>
            <a:ext cx="4114800" cy="361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1" algn="just" hangingPunct="0"/>
            <a:r>
              <a:rPr lang="en-US" sz="1200" b="1" dirty="0"/>
              <a:t>In what educational contexts has </a:t>
            </a:r>
            <a:r>
              <a:rPr lang="en-US" sz="1200" b="1" dirty="0" err="1"/>
              <a:t>PjBL</a:t>
            </a:r>
            <a:r>
              <a:rPr lang="en-US" sz="1200" b="1" dirty="0"/>
              <a:t> proven effective in integrating SDGs, and what are the most consistent implementation challenges and recommendations emerging from primary studies?</a:t>
            </a:r>
            <a:endParaRPr lang="en-ID" sz="1200" b="1" dirty="0"/>
          </a:p>
        </p:txBody>
      </p:sp>
      <p:sp>
        <p:nvSpPr>
          <p:cNvPr id="8" name="Google Shape;356;p16">
            <a:extLst>
              <a:ext uri="{FF2B5EF4-FFF2-40B4-BE49-F238E27FC236}">
                <a16:creationId xmlns:a16="http://schemas.microsoft.com/office/drawing/2014/main" id="{C5E1637E-7B24-BF23-C24E-4EA3811CB557}"/>
              </a:ext>
            </a:extLst>
          </p:cNvPr>
          <p:cNvSpPr txBox="1"/>
          <p:nvPr/>
        </p:nvSpPr>
        <p:spPr>
          <a:xfrm>
            <a:off x="4925683" y="2727025"/>
            <a:ext cx="4114800" cy="361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buSzPts val="1100"/>
            </a:pPr>
            <a:r>
              <a:rPr lang="en-US" sz="1200" dirty="0"/>
              <a:t>This review confirms the broad effectiveness and adaptability of Project-Based Learning (</a:t>
            </a:r>
            <a:r>
              <a:rPr lang="en-US" sz="1200" dirty="0" err="1"/>
              <a:t>PjBL</a:t>
            </a:r>
            <a:r>
              <a:rPr lang="en-US" sz="1200" dirty="0"/>
              <a:t>) in supporting Education for Sustainable Development (ESD) across diverse educational levels and disciplines. However, its sustainability is hindered by institutional, infrastructural, and student-readiness challenges that affect implementation quality and motivation. Therefore, structured curriculum integration, stronger industry–academic collaboration, and comprehensive teacher support are essential to ensure long-term </a:t>
            </a:r>
            <a:r>
              <a:rPr lang="en-US" sz="1200" dirty="0" err="1"/>
              <a:t>PjBL</a:t>
            </a:r>
            <a:r>
              <a:rPr lang="en-US" sz="1200" dirty="0"/>
              <a:t> success in achieving SDG-oriented education.</a:t>
            </a:r>
            <a:endParaRPr sz="12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E347C7-3AE1-9A2E-D07B-F8EEB7415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14" y="1092814"/>
            <a:ext cx="4593797" cy="274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87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>
          <a:extLst>
            <a:ext uri="{FF2B5EF4-FFF2-40B4-BE49-F238E27FC236}">
              <a16:creationId xmlns:a16="http://schemas.microsoft.com/office/drawing/2014/main" id="{ED1874F7-834C-159D-C37F-A64A60915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">
            <a:extLst>
              <a:ext uri="{FF2B5EF4-FFF2-40B4-BE49-F238E27FC236}">
                <a16:creationId xmlns:a16="http://schemas.microsoft.com/office/drawing/2014/main" id="{18F072A8-80ED-D163-0283-4FFAEAD048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9562" y="436501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hangingPunct="0"/>
            <a:r>
              <a:rPr lang="en-US" b="1" dirty="0" err="1"/>
              <a:t>Conclution</a:t>
            </a:r>
            <a:endParaRPr lang="en-ID" b="1" dirty="0"/>
          </a:p>
        </p:txBody>
      </p:sp>
      <p:sp>
        <p:nvSpPr>
          <p:cNvPr id="2" name="Google Shape;356;p16">
            <a:extLst>
              <a:ext uri="{FF2B5EF4-FFF2-40B4-BE49-F238E27FC236}">
                <a16:creationId xmlns:a16="http://schemas.microsoft.com/office/drawing/2014/main" id="{898F953E-57CB-4700-6A4F-F2C62D39BE44}"/>
              </a:ext>
            </a:extLst>
          </p:cNvPr>
          <p:cNvSpPr txBox="1"/>
          <p:nvPr/>
        </p:nvSpPr>
        <p:spPr>
          <a:xfrm>
            <a:off x="379562" y="2210519"/>
            <a:ext cx="8548778" cy="361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 hangingPunct="0">
              <a:lnSpc>
                <a:spcPct val="150000"/>
              </a:lnSpc>
            </a:pPr>
            <a:r>
              <a:rPr lang="en-US" dirty="0"/>
              <a:t>This systematic literature review clearly confirms that Project-based Learning (</a:t>
            </a:r>
            <a:r>
              <a:rPr lang="en-US" dirty="0" err="1"/>
              <a:t>PjBL</a:t>
            </a:r>
            <a:r>
              <a:rPr lang="en-US" dirty="0"/>
              <a:t>) is a fundamental pedagogical strategy for empowering future generations to achieve the Sustainable Development Goals (SDGs). </a:t>
            </a:r>
            <a:r>
              <a:rPr lang="en-US" dirty="0" err="1"/>
              <a:t>PjBL</a:t>
            </a:r>
            <a:r>
              <a:rPr lang="en-US" dirty="0"/>
              <a:t> has been proven to consistently improve Higher Order Thinking Skills (HOTS) and 21st Century Skills, functioning as a Transformative Mechanism that bridges the gap between theoretical knowledge and Practical Action and fosters a high sense of Agency among students. Although the effectiveness and external validity of </a:t>
            </a:r>
            <a:r>
              <a:rPr lang="en-US" dirty="0" err="1"/>
              <a:t>PjBL</a:t>
            </a:r>
            <a:r>
              <a:rPr lang="en-US" dirty="0"/>
              <a:t> extend across various levels of education, its sustainable implementation requires institutional-level reforms—including Structured Curriculum Integration and investment in efficient Administrative Support Mechanisms to overcome Critical Barriers and position </a:t>
            </a:r>
            <a:r>
              <a:rPr lang="en-US" dirty="0" err="1"/>
              <a:t>PjBL</a:t>
            </a:r>
            <a:r>
              <a:rPr lang="en-US" dirty="0"/>
              <a:t> as a strategic key to global development.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28118493"/>
      </p:ext>
    </p:extLst>
  </p:cSld>
  <p:clrMapOvr>
    <a:masterClrMapping/>
  </p:clrMapOvr>
</p:sld>
</file>

<file path=ppt/theme/theme1.xml><?xml version="1.0" encoding="utf-8"?>
<a:theme xmlns:a="http://schemas.openxmlformats.org/drawingml/2006/main" name="United States Geography Infographics By Slidesgo">
  <a:themeElements>
    <a:clrScheme name="Simple Light">
      <a:dk1>
        <a:srgbClr val="000000"/>
      </a:dk1>
      <a:lt1>
        <a:srgbClr val="FFFFFF"/>
      </a:lt1>
      <a:dk2>
        <a:srgbClr val="CCCCCC"/>
      </a:dk2>
      <a:lt2>
        <a:srgbClr val="17272B"/>
      </a:lt2>
      <a:accent1>
        <a:srgbClr val="385B64"/>
      </a:accent1>
      <a:accent2>
        <a:srgbClr val="4F8492"/>
      </a:accent2>
      <a:accent3>
        <a:srgbClr val="A5C1C9"/>
      </a:accent3>
      <a:accent4>
        <a:srgbClr val="D54142"/>
      </a:accent4>
      <a:accent5>
        <a:srgbClr val="9E2A2B"/>
      </a:accent5>
      <a:accent6>
        <a:srgbClr val="540B0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1990</TotalTime>
  <Words>772</Words>
  <Application>Microsoft Office PowerPoint</Application>
  <PresentationFormat>On-screen Show (16:9)</PresentationFormat>
  <Paragraphs>43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Roboto</vt:lpstr>
      <vt:lpstr>Fira Sans Extra Condensed SemiBold</vt:lpstr>
      <vt:lpstr>Arial</vt:lpstr>
      <vt:lpstr>United States Geography Infographics By Slidesgo</vt:lpstr>
      <vt:lpstr>Empowering Future Generations: A Systematic Review of Project-based Learning's Role in Achieving Sustainable Development Goals</vt:lpstr>
      <vt:lpstr>Background &amp; Global Context</vt:lpstr>
      <vt:lpstr>Background &amp; Global Context</vt:lpstr>
      <vt:lpstr>Objectives and Contribution of the Systematic Review</vt:lpstr>
      <vt:lpstr>Methodology</vt:lpstr>
      <vt:lpstr>Result&amp;Discussion</vt:lpstr>
      <vt:lpstr>Result&amp;Discussion</vt:lpstr>
      <vt:lpstr>Result&amp;Discussion</vt:lpstr>
      <vt:lpstr>Conclution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FITRIANI</dc:creator>
  <cp:lastModifiedBy>SN 5CD3300RYK</cp:lastModifiedBy>
  <cp:revision>3</cp:revision>
  <dcterms:modified xsi:type="dcterms:W3CDTF">2025-10-09T16:06:11Z</dcterms:modified>
</cp:coreProperties>
</file>